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1"/>
  </p:notesMasterIdLst>
  <p:handoutMasterIdLst>
    <p:handoutMasterId r:id="rId42"/>
  </p:handoutMasterIdLst>
  <p:sldIdLst>
    <p:sldId id="326" r:id="rId2"/>
    <p:sldId id="427" r:id="rId3"/>
    <p:sldId id="371" r:id="rId4"/>
    <p:sldId id="401" r:id="rId5"/>
    <p:sldId id="360" r:id="rId6"/>
    <p:sldId id="386" r:id="rId7"/>
    <p:sldId id="421" r:id="rId8"/>
    <p:sldId id="418" r:id="rId9"/>
    <p:sldId id="372" r:id="rId10"/>
    <p:sldId id="431" r:id="rId11"/>
    <p:sldId id="424" r:id="rId12"/>
    <p:sldId id="337" r:id="rId13"/>
    <p:sldId id="338" r:id="rId14"/>
    <p:sldId id="339" r:id="rId15"/>
    <p:sldId id="341" r:id="rId16"/>
    <p:sldId id="365" r:id="rId17"/>
    <p:sldId id="376" r:id="rId18"/>
    <p:sldId id="377" r:id="rId19"/>
    <p:sldId id="368" r:id="rId20"/>
    <p:sldId id="432" r:id="rId21"/>
    <p:sldId id="343" r:id="rId22"/>
    <p:sldId id="373" r:id="rId23"/>
    <p:sldId id="425" r:id="rId24"/>
    <p:sldId id="369" r:id="rId25"/>
    <p:sldId id="390" r:id="rId26"/>
    <p:sldId id="395" r:id="rId27"/>
    <p:sldId id="374" r:id="rId28"/>
    <p:sldId id="375" r:id="rId29"/>
    <p:sldId id="433" r:id="rId30"/>
    <p:sldId id="406" r:id="rId31"/>
    <p:sldId id="383" r:id="rId32"/>
    <p:sldId id="434" r:id="rId33"/>
    <p:sldId id="348" r:id="rId34"/>
    <p:sldId id="379" r:id="rId35"/>
    <p:sldId id="380" r:id="rId36"/>
    <p:sldId id="392" r:id="rId37"/>
    <p:sldId id="349" r:id="rId38"/>
    <p:sldId id="381" r:id="rId39"/>
    <p:sldId id="350" r:id="rId4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427"/>
            <p14:sldId id="371"/>
            <p14:sldId id="401"/>
            <p14:sldId id="360"/>
            <p14:sldId id="386"/>
            <p14:sldId id="421"/>
            <p14:sldId id="418"/>
            <p14:sldId id="372"/>
            <p14:sldId id="431"/>
            <p14:sldId id="424"/>
            <p14:sldId id="337"/>
            <p14:sldId id="338"/>
            <p14:sldId id="339"/>
            <p14:sldId id="341"/>
            <p14:sldId id="365"/>
            <p14:sldId id="376"/>
            <p14:sldId id="377"/>
            <p14:sldId id="368"/>
            <p14:sldId id="432"/>
            <p14:sldId id="343"/>
            <p14:sldId id="373"/>
            <p14:sldId id="425"/>
            <p14:sldId id="369"/>
            <p14:sldId id="390"/>
            <p14:sldId id="395"/>
            <p14:sldId id="374"/>
            <p14:sldId id="375"/>
            <p14:sldId id="433"/>
            <p14:sldId id="406"/>
            <p14:sldId id="383"/>
            <p14:sldId id="434"/>
            <p14:sldId id="348"/>
            <p14:sldId id="379"/>
            <p14:sldId id="380"/>
            <p14:sldId id="392"/>
            <p14:sldId id="349"/>
            <p14:sldId id="381"/>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91"/>
    <a:srgbClr val="0000FF"/>
    <a:srgbClr val="A558A0"/>
    <a:srgbClr val="CE70CC"/>
    <a:srgbClr val="417DC4"/>
    <a:srgbClr val="34CB6A"/>
    <a:srgbClr val="FFCA00"/>
    <a:srgbClr val="CE614A"/>
    <a:srgbClr val="ED7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548" autoAdjust="0"/>
  </p:normalViewPr>
  <p:slideViewPr>
    <p:cSldViewPr snapToGrid="0">
      <p:cViewPr varScale="1">
        <p:scale>
          <a:sx n="97" d="100"/>
          <a:sy n="97" d="100"/>
        </p:scale>
        <p:origin x="1008" y="5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Roué" userId="0abf8bdc8ff20f0a" providerId="LiveId" clId="{19E69A45-3693-4E72-AEDF-C8A19B531A22}"/>
    <pc:docChg chg="undo custSel delSld modSld modSection">
      <pc:chgData name="Catherine Roué" userId="0abf8bdc8ff20f0a" providerId="LiveId" clId="{19E69A45-3693-4E72-AEDF-C8A19B531A22}" dt="2024-01-18T13:43:43.541" v="300" actId="20577"/>
      <pc:docMkLst>
        <pc:docMk/>
      </pc:docMkLst>
      <pc:sldChg chg="modSp mod">
        <pc:chgData name="Catherine Roué" userId="0abf8bdc8ff20f0a" providerId="LiveId" clId="{19E69A45-3693-4E72-AEDF-C8A19B531A22}" dt="2024-01-18T13:32:22.075" v="277" actId="20577"/>
        <pc:sldMkLst>
          <pc:docMk/>
          <pc:sldMk cId="2483535539" sldId="337"/>
        </pc:sldMkLst>
        <pc:spChg chg="mod">
          <ac:chgData name="Catherine Roué" userId="0abf8bdc8ff20f0a" providerId="LiveId" clId="{19E69A45-3693-4E72-AEDF-C8A19B531A22}" dt="2024-01-18T13:31:59.306" v="275" actId="5793"/>
          <ac:spMkLst>
            <pc:docMk/>
            <pc:sldMk cId="2483535539" sldId="337"/>
            <ac:spMk id="3" creationId="{00000000-0000-0000-0000-000000000000}"/>
          </ac:spMkLst>
        </pc:spChg>
        <pc:spChg chg="mod">
          <ac:chgData name="Catherine Roué" userId="0abf8bdc8ff20f0a" providerId="LiveId" clId="{19E69A45-3693-4E72-AEDF-C8A19B531A22}" dt="2024-01-18T13:32:22.075" v="277" actId="20577"/>
          <ac:spMkLst>
            <pc:docMk/>
            <pc:sldMk cId="2483535539" sldId="337"/>
            <ac:spMk id="4" creationId="{00000000-0000-0000-0000-000000000000}"/>
          </ac:spMkLst>
        </pc:spChg>
      </pc:sldChg>
      <pc:sldChg chg="modSp mod">
        <pc:chgData name="Catherine Roué" userId="0abf8bdc8ff20f0a" providerId="LiveId" clId="{19E69A45-3693-4E72-AEDF-C8A19B531A22}" dt="2024-01-18T13:42:56.962" v="299" actId="20577"/>
        <pc:sldMkLst>
          <pc:docMk/>
          <pc:sldMk cId="322137385" sldId="348"/>
        </pc:sldMkLst>
        <pc:spChg chg="mod">
          <ac:chgData name="Catherine Roué" userId="0abf8bdc8ff20f0a" providerId="LiveId" clId="{19E69A45-3693-4E72-AEDF-C8A19B531A22}" dt="2024-01-18T13:42:56.962" v="299" actId="20577"/>
          <ac:spMkLst>
            <pc:docMk/>
            <pc:sldMk cId="322137385" sldId="348"/>
            <ac:spMk id="3" creationId="{00000000-0000-0000-0000-000000000000}"/>
          </ac:spMkLst>
        </pc:spChg>
      </pc:sldChg>
      <pc:sldChg chg="del">
        <pc:chgData name="Catherine Roué" userId="0abf8bdc8ff20f0a" providerId="LiveId" clId="{19E69A45-3693-4E72-AEDF-C8A19B531A22}" dt="2024-01-18T13:11:34.480" v="49" actId="2696"/>
        <pc:sldMkLst>
          <pc:docMk/>
          <pc:sldMk cId="3224629429" sldId="366"/>
        </pc:sldMkLst>
      </pc:sldChg>
      <pc:sldChg chg="modSp mod">
        <pc:chgData name="Catherine Roué" userId="0abf8bdc8ff20f0a" providerId="LiveId" clId="{19E69A45-3693-4E72-AEDF-C8A19B531A22}" dt="2024-01-18T13:17:33.315" v="212" actId="20577"/>
        <pc:sldMkLst>
          <pc:docMk/>
          <pc:sldMk cId="164533631" sldId="368"/>
        </pc:sldMkLst>
        <pc:spChg chg="mod">
          <ac:chgData name="Catherine Roué" userId="0abf8bdc8ff20f0a" providerId="LiveId" clId="{19E69A45-3693-4E72-AEDF-C8A19B531A22}" dt="2024-01-18T13:17:33.315" v="212" actId="20577"/>
          <ac:spMkLst>
            <pc:docMk/>
            <pc:sldMk cId="164533631" sldId="368"/>
            <ac:spMk id="3" creationId="{00000000-0000-0000-0000-000000000000}"/>
          </ac:spMkLst>
        </pc:spChg>
      </pc:sldChg>
      <pc:sldChg chg="del">
        <pc:chgData name="Catherine Roué" userId="0abf8bdc8ff20f0a" providerId="LiveId" clId="{19E69A45-3693-4E72-AEDF-C8A19B531A22}" dt="2024-01-18T13:21:50.828" v="215" actId="2696"/>
        <pc:sldMkLst>
          <pc:docMk/>
          <pc:sldMk cId="1374610820" sldId="370"/>
        </pc:sldMkLst>
      </pc:sldChg>
      <pc:sldChg chg="modSp mod">
        <pc:chgData name="Catherine Roué" userId="0abf8bdc8ff20f0a" providerId="LiveId" clId="{19E69A45-3693-4E72-AEDF-C8A19B531A22}" dt="2024-01-18T13:20:02.568" v="213" actId="20577"/>
        <pc:sldMkLst>
          <pc:docMk/>
          <pc:sldMk cId="1491690468" sldId="374"/>
        </pc:sldMkLst>
        <pc:spChg chg="mod">
          <ac:chgData name="Catherine Roué" userId="0abf8bdc8ff20f0a" providerId="LiveId" clId="{19E69A45-3693-4E72-AEDF-C8A19B531A22}" dt="2024-01-18T13:20:02.568" v="213" actId="20577"/>
          <ac:spMkLst>
            <pc:docMk/>
            <pc:sldMk cId="1491690468" sldId="374"/>
            <ac:spMk id="3" creationId="{00000000-0000-0000-0000-000000000000}"/>
          </ac:spMkLst>
        </pc:spChg>
      </pc:sldChg>
      <pc:sldChg chg="modSp mod">
        <pc:chgData name="Catherine Roué" userId="0abf8bdc8ff20f0a" providerId="LiveId" clId="{19E69A45-3693-4E72-AEDF-C8A19B531A22}" dt="2024-01-18T13:42:05.951" v="298" actId="20577"/>
        <pc:sldMkLst>
          <pc:docMk/>
          <pc:sldMk cId="869394987" sldId="375"/>
        </pc:sldMkLst>
        <pc:spChg chg="mod">
          <ac:chgData name="Catherine Roué" userId="0abf8bdc8ff20f0a" providerId="LiveId" clId="{19E69A45-3693-4E72-AEDF-C8A19B531A22}" dt="2024-01-18T13:40:47.450" v="286" actId="20577"/>
          <ac:spMkLst>
            <pc:docMk/>
            <pc:sldMk cId="869394987" sldId="375"/>
            <ac:spMk id="2" creationId="{00000000-0000-0000-0000-000000000000}"/>
          </ac:spMkLst>
        </pc:spChg>
        <pc:spChg chg="mod">
          <ac:chgData name="Catherine Roué" userId="0abf8bdc8ff20f0a" providerId="LiveId" clId="{19E69A45-3693-4E72-AEDF-C8A19B531A22}" dt="2024-01-18T13:42:05.951" v="298" actId="20577"/>
          <ac:spMkLst>
            <pc:docMk/>
            <pc:sldMk cId="869394987" sldId="375"/>
            <ac:spMk id="3" creationId="{00000000-0000-0000-0000-000000000000}"/>
          </ac:spMkLst>
        </pc:spChg>
      </pc:sldChg>
      <pc:sldChg chg="modSp mod">
        <pc:chgData name="Catherine Roué" userId="0abf8bdc8ff20f0a" providerId="LiveId" clId="{19E69A45-3693-4E72-AEDF-C8A19B531A22}" dt="2024-01-18T13:33:39.131" v="282" actId="20577"/>
        <pc:sldMkLst>
          <pc:docMk/>
          <pc:sldMk cId="327653352" sldId="376"/>
        </pc:sldMkLst>
        <pc:spChg chg="mod">
          <ac:chgData name="Catherine Roué" userId="0abf8bdc8ff20f0a" providerId="LiveId" clId="{19E69A45-3693-4E72-AEDF-C8A19B531A22}" dt="2024-01-18T13:33:39.131" v="282" actId="20577"/>
          <ac:spMkLst>
            <pc:docMk/>
            <pc:sldMk cId="327653352" sldId="376"/>
            <ac:spMk id="3" creationId="{00000000-0000-0000-0000-000000000000}"/>
          </ac:spMkLst>
        </pc:spChg>
      </pc:sldChg>
      <pc:sldChg chg="delSp modSp del mod">
        <pc:chgData name="Catherine Roué" userId="0abf8bdc8ff20f0a" providerId="LiveId" clId="{19E69A45-3693-4E72-AEDF-C8A19B531A22}" dt="2024-01-18T13:29:04.753" v="260" actId="2696"/>
        <pc:sldMkLst>
          <pc:docMk/>
          <pc:sldMk cId="3037920119" sldId="385"/>
        </pc:sldMkLst>
        <pc:spChg chg="mod">
          <ac:chgData name="Catherine Roué" userId="0abf8bdc8ff20f0a" providerId="LiveId" clId="{19E69A45-3693-4E72-AEDF-C8A19B531A22}" dt="2024-01-18T13:28:54.814" v="259" actId="20577"/>
          <ac:spMkLst>
            <pc:docMk/>
            <pc:sldMk cId="3037920119" sldId="385"/>
            <ac:spMk id="5" creationId="{00000000-0000-0000-0000-000000000000}"/>
          </ac:spMkLst>
        </pc:spChg>
        <pc:picChg chg="del">
          <ac:chgData name="Catherine Roué" userId="0abf8bdc8ff20f0a" providerId="LiveId" clId="{19E69A45-3693-4E72-AEDF-C8A19B531A22}" dt="2024-01-18T13:28:29.250" v="251" actId="21"/>
          <ac:picMkLst>
            <pc:docMk/>
            <pc:sldMk cId="3037920119" sldId="385"/>
            <ac:picMk id="6" creationId="{00000000-0000-0000-0000-000000000000}"/>
          </ac:picMkLst>
        </pc:picChg>
      </pc:sldChg>
      <pc:sldChg chg="modSp mod">
        <pc:chgData name="Catherine Roué" userId="0abf8bdc8ff20f0a" providerId="LiveId" clId="{19E69A45-3693-4E72-AEDF-C8A19B531A22}" dt="2024-01-18T13:29:49.519" v="262" actId="20577"/>
        <pc:sldMkLst>
          <pc:docMk/>
          <pc:sldMk cId="2204785921" sldId="386"/>
        </pc:sldMkLst>
        <pc:spChg chg="mod">
          <ac:chgData name="Catherine Roué" userId="0abf8bdc8ff20f0a" providerId="LiveId" clId="{19E69A45-3693-4E72-AEDF-C8A19B531A22}" dt="2024-01-18T13:29:49.519" v="262" actId="20577"/>
          <ac:spMkLst>
            <pc:docMk/>
            <pc:sldMk cId="2204785921" sldId="386"/>
            <ac:spMk id="4" creationId="{00000000-0000-0000-0000-000000000000}"/>
          </ac:spMkLst>
        </pc:spChg>
      </pc:sldChg>
      <pc:sldChg chg="del">
        <pc:chgData name="Catherine Roué" userId="0abf8bdc8ff20f0a" providerId="LiveId" clId="{19E69A45-3693-4E72-AEDF-C8A19B531A22}" dt="2024-01-18T13:21:31.696" v="214" actId="2696"/>
        <pc:sldMkLst>
          <pc:docMk/>
          <pc:sldMk cId="3396691023" sldId="389"/>
        </pc:sldMkLst>
      </pc:sldChg>
      <pc:sldChg chg="modSp mod">
        <pc:chgData name="Catherine Roué" userId="0abf8bdc8ff20f0a" providerId="LiveId" clId="{19E69A45-3693-4E72-AEDF-C8A19B531A22}" dt="2024-01-18T13:43:43.541" v="300" actId="20577"/>
        <pc:sldMkLst>
          <pc:docMk/>
          <pc:sldMk cId="1380543548" sldId="392"/>
        </pc:sldMkLst>
        <pc:spChg chg="mod">
          <ac:chgData name="Catherine Roué" userId="0abf8bdc8ff20f0a" providerId="LiveId" clId="{19E69A45-3693-4E72-AEDF-C8A19B531A22}" dt="2024-01-18T13:43:43.541" v="300" actId="20577"/>
          <ac:spMkLst>
            <pc:docMk/>
            <pc:sldMk cId="1380543548" sldId="392"/>
            <ac:spMk id="3" creationId="{00000000-0000-0000-0000-000000000000}"/>
          </ac:spMkLst>
        </pc:spChg>
      </pc:sldChg>
      <pc:sldChg chg="modSp mod">
        <pc:chgData name="Catherine Roué" userId="0abf8bdc8ff20f0a" providerId="LiveId" clId="{19E69A45-3693-4E72-AEDF-C8A19B531A22}" dt="2024-01-18T13:25:59.579" v="248" actId="20577"/>
        <pc:sldMkLst>
          <pc:docMk/>
          <pc:sldMk cId="2050068217" sldId="393"/>
        </pc:sldMkLst>
        <pc:spChg chg="mod">
          <ac:chgData name="Catherine Roué" userId="0abf8bdc8ff20f0a" providerId="LiveId" clId="{19E69A45-3693-4E72-AEDF-C8A19B531A22}" dt="2024-01-18T13:25:59.579" v="248" actId="20577"/>
          <ac:spMkLst>
            <pc:docMk/>
            <pc:sldMk cId="2050068217" sldId="393"/>
            <ac:spMk id="7" creationId="{00000000-0000-0000-0000-000000000000}"/>
          </ac:spMkLst>
        </pc:spChg>
      </pc:sldChg>
      <pc:sldChg chg="del">
        <pc:chgData name="Catherine Roué" userId="0abf8bdc8ff20f0a" providerId="LiveId" clId="{19E69A45-3693-4E72-AEDF-C8A19B531A22}" dt="2024-01-18T13:26:37.933" v="249" actId="2696"/>
        <pc:sldMkLst>
          <pc:docMk/>
          <pc:sldMk cId="2450227853" sldId="408"/>
        </pc:sldMkLst>
      </pc:sldChg>
      <pc:sldChg chg="del">
        <pc:chgData name="Catherine Roué" userId="0abf8bdc8ff20f0a" providerId="LiveId" clId="{19E69A45-3693-4E72-AEDF-C8A19B531A22}" dt="2024-01-18T13:05:42.289" v="29" actId="2696"/>
        <pc:sldMkLst>
          <pc:docMk/>
          <pc:sldMk cId="652247119" sldId="415"/>
        </pc:sldMkLst>
      </pc:sldChg>
      <pc:sldChg chg="del">
        <pc:chgData name="Catherine Roué" userId="0abf8bdc8ff20f0a" providerId="LiveId" clId="{19E69A45-3693-4E72-AEDF-C8A19B531A22}" dt="2024-01-18T13:22:13.396" v="216" actId="2696"/>
        <pc:sldMkLst>
          <pc:docMk/>
          <pc:sldMk cId="387257898" sldId="419"/>
        </pc:sldMkLst>
      </pc:sldChg>
      <pc:sldChg chg="modSp mod">
        <pc:chgData name="Catherine Roué" userId="0abf8bdc8ff20f0a" providerId="LiveId" clId="{19E69A45-3693-4E72-AEDF-C8A19B531A22}" dt="2024-01-18T13:04:54.935" v="28" actId="20577"/>
        <pc:sldMkLst>
          <pc:docMk/>
          <pc:sldMk cId="3736130283" sldId="421"/>
        </pc:sldMkLst>
        <pc:spChg chg="mod">
          <ac:chgData name="Catherine Roué" userId="0abf8bdc8ff20f0a" providerId="LiveId" clId="{19E69A45-3693-4E72-AEDF-C8A19B531A22}" dt="2024-01-18T13:04:54.935" v="28" actId="20577"/>
          <ac:spMkLst>
            <pc:docMk/>
            <pc:sldMk cId="3736130283" sldId="421"/>
            <ac:spMk id="3" creationId="{00000000-0000-0000-0000-000000000000}"/>
          </ac:spMkLst>
        </pc:spChg>
      </pc:sldChg>
      <pc:sldChg chg="modSp mod">
        <pc:chgData name="Catherine Roué" userId="0abf8bdc8ff20f0a" providerId="LiveId" clId="{19E69A45-3693-4E72-AEDF-C8A19B531A22}" dt="2024-01-18T13:31:19.803" v="272" actId="20577"/>
        <pc:sldMkLst>
          <pc:docMk/>
          <pc:sldMk cId="3973986802" sldId="424"/>
        </pc:sldMkLst>
        <pc:spChg chg="mod">
          <ac:chgData name="Catherine Roué" userId="0abf8bdc8ff20f0a" providerId="LiveId" clId="{19E69A45-3693-4E72-AEDF-C8A19B531A22}" dt="2024-01-18T13:31:19.803" v="272" actId="20577"/>
          <ac:spMkLst>
            <pc:docMk/>
            <pc:sldMk cId="3973986802" sldId="424"/>
            <ac:spMk id="8" creationId="{00000000-0000-0000-0000-000000000000}"/>
          </ac:spMkLst>
        </pc:spChg>
        <pc:spChg chg="mod">
          <ac:chgData name="Catherine Roué" userId="0abf8bdc8ff20f0a" providerId="LiveId" clId="{19E69A45-3693-4E72-AEDF-C8A19B531A22}" dt="2024-01-18T13:30:58.839" v="271" actId="113"/>
          <ac:spMkLst>
            <pc:docMk/>
            <pc:sldMk cId="3973986802" sldId="424"/>
            <ac:spMk id="11" creationId="{00000000-0000-0000-0000-000000000000}"/>
          </ac:spMkLst>
        </pc:spChg>
      </pc:sldChg>
      <pc:sldChg chg="del">
        <pc:chgData name="Catherine Roué" userId="0abf8bdc8ff20f0a" providerId="LiveId" clId="{19E69A45-3693-4E72-AEDF-C8A19B531A22}" dt="2024-01-18T13:05:51.812" v="30" actId="2696"/>
        <pc:sldMkLst>
          <pc:docMk/>
          <pc:sldMk cId="104387447" sldId="430"/>
        </pc:sldMkLst>
      </pc:sldChg>
      <pc:sldChg chg="addSp delSp modSp mod">
        <pc:chgData name="Catherine Roué" userId="0abf8bdc8ff20f0a" providerId="LiveId" clId="{19E69A45-3693-4E72-AEDF-C8A19B531A22}" dt="2024-01-18T13:06:58.870" v="36" actId="1076"/>
        <pc:sldMkLst>
          <pc:docMk/>
          <pc:sldMk cId="1475812255" sldId="431"/>
        </pc:sldMkLst>
        <pc:picChg chg="add del mod">
          <ac:chgData name="Catherine Roué" userId="0abf8bdc8ff20f0a" providerId="LiveId" clId="{19E69A45-3693-4E72-AEDF-C8A19B531A22}" dt="2024-01-18T13:06:58.870" v="36" actId="1076"/>
          <ac:picMkLst>
            <pc:docMk/>
            <pc:sldMk cId="1475812255" sldId="431"/>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23/01/2024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23/01/2024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23/01/2024</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23/01/2024</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23/01/2024</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23/01/2024</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23/01/2024</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23/01/2024</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23/01/2024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23/01/2024</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23/01/2024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76" y="198303"/>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17 janvier 2024</a:t>
            </a:r>
          </a:p>
        </p:txBody>
      </p:sp>
      <p:sp>
        <p:nvSpPr>
          <p:cNvPr id="11" name="Rectangle à coins arrondis 10"/>
          <p:cNvSpPr/>
          <p:nvPr/>
        </p:nvSpPr>
        <p:spPr>
          <a:xfrm>
            <a:off x="351183" y="4062604"/>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t>Conseil aux parents ou tuteurs légaux : renseigner votre email et numéro de portable dans le dossier de votre enfant pour recevoir messages et alertes Parcoursup. Vous pourrez également recevoir des formations qui organisent des épreuves écrites/orales le rappel des échéances</a:t>
            </a:r>
            <a:r>
              <a:rPr lang="fr-FR" sz="1600" kern="0" dirty="0">
                <a:solidFill>
                  <a:schemeClr val="bg1"/>
                </a:solidFill>
              </a:rPr>
              <a:t>. </a:t>
            </a:r>
          </a:p>
        </p:txBody>
      </p:sp>
      <p:sp>
        <p:nvSpPr>
          <p:cNvPr id="8" name="Espace réservé du contenu 2"/>
          <p:cNvSpPr>
            <a:spLocks noGrp="1"/>
          </p:cNvSpPr>
          <p:nvPr/>
        </p:nvSpPr>
        <p:spPr bwMode="gray">
          <a:xfrm>
            <a:off x="264405" y="1257609"/>
            <a:ext cx="8395372" cy="373927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defTabSz="457200">
              <a:spcBef>
                <a:spcPts val="600"/>
              </a:spcBef>
              <a:spcAft>
                <a:spcPts val="600"/>
              </a:spcAft>
              <a:buClr>
                <a:srgbClr val="FF0000"/>
              </a:buClr>
              <a:buSzPct val="100000"/>
            </a:pPr>
            <a:r>
              <a:rPr lang="fr-FR" sz="1400" b="1" dirty="0">
                <a:solidFill>
                  <a:schemeClr val="bg1"/>
                </a:solidFill>
                <a:highlight>
                  <a:srgbClr val="0000FF"/>
                </a:highlight>
              </a:rPr>
              <a:t> </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Pour cela, vous devez renseigner une adresse mail valide et consultée régulièrement (</a:t>
            </a:r>
            <a:r>
              <a:rPr lang="fr-FR" sz="1400" dirty="0">
                <a:solidFill>
                  <a:schemeClr val="accent1"/>
                </a:solidFill>
              </a:rPr>
              <a:t>pour échanger et recevoir les informations sur votre dossier) </a:t>
            </a:r>
            <a:r>
              <a:rPr lang="fr-FR" sz="1400" b="1" dirty="0">
                <a:solidFill>
                  <a:schemeClr val="bg1"/>
                </a:solidFill>
                <a:highlight>
                  <a:srgbClr val="0000FF"/>
                </a:highlight>
              </a:rPr>
              <a:t>et un mot de passe</a:t>
            </a:r>
          </a:p>
          <a:p>
            <a:pPr marL="285750" lvl="0" indent="-285750" algn="just" defTabSz="457200">
              <a:spcBef>
                <a:spcPts val="600"/>
              </a:spcBef>
              <a:spcAft>
                <a:spcPts val="60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lvl="0" algn="just" defTabSz="457200">
              <a:spcBef>
                <a:spcPts val="600"/>
              </a:spcBef>
              <a:spcAft>
                <a:spcPts val="600"/>
              </a:spcAft>
              <a:buClr>
                <a:srgbClr val="FF0000"/>
              </a:buClr>
              <a:buSzPct val="100000"/>
            </a:pPr>
            <a:endParaRPr lang="fr-FR" sz="1400" b="1" dirty="0">
              <a:solidFill>
                <a:schemeClr val="bg1"/>
              </a:solidFill>
              <a:highlight>
                <a:srgbClr val="0000FF"/>
              </a:highlight>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Vous avez besoin de votre INE</a:t>
            </a:r>
            <a:r>
              <a:rPr lang="fr-FR" sz="1400" b="1" dirty="0">
                <a:solidFill>
                  <a:srgbClr val="3D566E"/>
                </a:solidFill>
              </a:rPr>
              <a:t> </a:t>
            </a:r>
            <a:r>
              <a:rPr lang="fr-FR" sz="1400" dirty="0">
                <a:solidFill>
                  <a:schemeClr val="accent1"/>
                </a:solidFill>
              </a:rPr>
              <a:t>(identifiant national élève) : sur les bulletins scolaires ou le relevé de notes des épreuves anticipées du baccalauréat. </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Tree>
    <p:extLst>
      <p:ext uri="{BB962C8B-B14F-4D97-AF65-F5344CB8AC3E}">
        <p14:creationId xmlns:p14="http://schemas.microsoft.com/office/powerpoint/2010/main" val="397398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marL="285750" lvl="0" indent="-285750" algn="just" defTabSz="457200">
              <a:spcBef>
                <a:spcPts val="600"/>
              </a:spcBef>
              <a:spcAft>
                <a:spcPts val="600"/>
              </a:spcAft>
              <a:buClr>
                <a:srgbClr val="FF0000"/>
              </a:buClr>
              <a:buSzPct val="100000"/>
              <a:buFont typeface="Wingdings" panose="05000000000000000000" pitchFamily="2" charset="2"/>
              <a:buChar char="Ø"/>
              <a:defRPr/>
            </a:pP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PPPE ou PASS)</a:t>
            </a:r>
          </a:p>
          <a:p>
            <a:pPr marL="285750" lvl="0" indent="-285750" algn="just" defTabSz="457200">
              <a:spcBef>
                <a:spcPts val="600"/>
              </a:spcBef>
              <a:spcAft>
                <a:spcPts val="600"/>
              </a:spcAft>
              <a:buClr>
                <a:srgbClr val="FF0000"/>
              </a:buClr>
              <a:buSzPct val="100000"/>
              <a:buFont typeface="Wingdings" panose="05000000000000000000" pitchFamily="2" charset="2"/>
              <a:buChar char="Ø"/>
              <a:defRPr/>
            </a:pPr>
            <a:endParaRPr lang="fr-FR" sz="1300" b="1" dirty="0">
              <a:solidFill>
                <a:schemeClr val="tx1"/>
              </a:solidFill>
            </a:endParaRPr>
          </a:p>
          <a:p>
            <a:pPr marL="285750" lvl="0" indent="-285750" algn="just" defTabSz="457200">
              <a:spcBef>
                <a:spcPts val="600"/>
              </a:spcBef>
              <a:spcAft>
                <a:spcPts val="600"/>
              </a:spcAft>
              <a:buClr>
                <a:srgbClr val="FF0000"/>
              </a:buClr>
              <a:buSzPct val="100000"/>
              <a:buFont typeface="Wingdings" panose="05000000000000000000" pitchFamily="2" charset="2"/>
              <a:buChar char="Ø"/>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17 janvier </a:t>
            </a:r>
          </a:p>
          <a:p>
            <a:pPr algn="ctr"/>
            <a:r>
              <a:rPr lang="fr-FR" sz="1400" b="1" kern="0" dirty="0">
                <a:solidFill>
                  <a:srgbClr val="000091"/>
                </a:solidFill>
                <a:latin typeface="Arial"/>
              </a:rPr>
              <a:t>et le 14 mars 2024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similaires</a:t>
            </a:r>
            <a:r>
              <a:rPr lang="fr-FR" sz="1600" dirty="0">
                <a:solidFill>
                  <a:schemeClr val="tx1"/>
                </a:solidFill>
              </a:rPr>
              <a:t> (</a:t>
            </a:r>
            <a:r>
              <a:rPr lang="fr-FR" sz="16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vœu</a:t>
            </a:r>
            <a:r>
              <a:rPr lang="fr-FR" sz="16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Sauf exception, il n’y a pas de vœu multiple pour les licences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a:t>Les 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a:solidFill>
                  <a:srgbClr val="EC130E"/>
                </a:solidFill>
              </a:rPr>
              <a:t>&gt; </a:t>
            </a:r>
            <a:r>
              <a:rPr lang="fr-FR" sz="1600" b="1" dirty="0">
                <a:solidFill>
                  <a:schemeClr val="bg1"/>
                </a:solidFill>
                <a:highlight>
                  <a:srgbClr val="0000FF"/>
                </a:highlight>
              </a:rPr>
              <a:t>Les BTS et les BUT</a:t>
            </a:r>
            <a:r>
              <a:rPr lang="fr-FR" sz="1600" dirty="0">
                <a:solidFill>
                  <a:schemeClr val="tx1"/>
                </a:solidFill>
              </a:rPr>
              <a:t> regroupés par </a:t>
            </a:r>
            <a:r>
              <a:rPr lang="fr-FR" sz="1600" b="1" dirty="0">
                <a:solidFill>
                  <a:schemeClr val="tx1"/>
                </a:solidFill>
              </a:rPr>
              <a:t>spécialité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DN MADE</a:t>
            </a:r>
            <a:r>
              <a:rPr lang="fr-FR" sz="1600" dirty="0">
                <a:solidFill>
                  <a:schemeClr val="tx1"/>
                </a:solidFill>
              </a:rPr>
              <a:t> regroupés 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DCG</a:t>
            </a:r>
            <a:r>
              <a:rPr lang="fr-FR" sz="1600" dirty="0">
                <a:solidFill>
                  <a:schemeClr val="tx1"/>
                </a:solidFill>
              </a:rPr>
              <a:t> (diplôme 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classes prépas</a:t>
            </a:r>
            <a:r>
              <a:rPr lang="fr-FR" sz="1600" b="1" dirty="0"/>
              <a:t> </a:t>
            </a:r>
            <a:r>
              <a:rPr lang="fr-FR" sz="1600" dirty="0">
                <a:solidFill>
                  <a:schemeClr val="tx1"/>
                </a:solidFill>
              </a:rPr>
              <a:t>regroupées </a:t>
            </a:r>
            <a:r>
              <a:rPr lang="fr-FR" sz="1600" b="1" dirty="0">
                <a:solidFill>
                  <a:schemeClr val="tx1"/>
                </a:solidFill>
              </a:rPr>
              <a:t>par voie à l’échelle nationale (</a:t>
            </a:r>
            <a:r>
              <a:rPr lang="fr-FR" sz="1600" b="1" u="sng" dirty="0">
                <a:solidFill>
                  <a:schemeClr val="tx1"/>
                </a:solidFill>
                <a:effectLst>
                  <a:outerShdw blurRad="38100" dist="38100" dir="2700000" algn="tl">
                    <a:srgbClr val="000000">
                      <a:alpha val="43137"/>
                    </a:srgbClr>
                  </a:outerShdw>
                </a:effectLst>
              </a:rPr>
              <a:t>spécificité de l’internat</a:t>
            </a:r>
            <a:r>
              <a:rPr lang="fr-FR" sz="1600" b="1" dirty="0">
                <a:solidFill>
                  <a:schemeClr val="tx1"/>
                </a:solidFill>
              </a:rPr>
              <a:t>)</a:t>
            </a:r>
          </a:p>
          <a:p>
            <a:pPr>
              <a:spcAft>
                <a:spcPts val="0"/>
              </a:spcAft>
            </a:pPr>
            <a:r>
              <a:rPr lang="fr-FR" sz="1600" b="1" dirty="0">
                <a:solidFill>
                  <a:srgbClr val="EC130E"/>
                </a:solidFill>
              </a:rPr>
              <a:t>&gt; </a:t>
            </a:r>
            <a:r>
              <a:rPr lang="fr-FR" sz="1600" b="1" dirty="0">
                <a:solidFill>
                  <a:schemeClr val="bg1"/>
                </a:solidFill>
                <a:highlight>
                  <a:srgbClr val="0000FF"/>
                </a:highlight>
              </a:rPr>
              <a:t>Les EFTS</a:t>
            </a:r>
            <a:r>
              <a:rPr lang="fr-FR" sz="1600" b="1" dirty="0"/>
              <a:t> </a:t>
            </a:r>
            <a:r>
              <a:rPr lang="fr-FR" sz="1600" dirty="0">
                <a:solidFill>
                  <a:schemeClr val="tx1"/>
                </a:solidFill>
              </a:rPr>
              <a:t>(</a:t>
            </a:r>
            <a:r>
              <a:rPr lang="fr-FR" sz="1600" dirty="0" err="1">
                <a:solidFill>
                  <a:schemeClr val="tx1"/>
                </a:solidFill>
              </a:rPr>
              <a:t>Etabl</a:t>
            </a:r>
            <a:r>
              <a:rPr lang="fr-FR" sz="1600" dirty="0">
                <a:solidFill>
                  <a:schemeClr val="tx1"/>
                </a:solidFill>
              </a:rPr>
              <a:t>. de Formation en Travail Social) regroupés par </a:t>
            </a:r>
            <a:r>
              <a:rPr lang="fr-FR" sz="1600" b="1" dirty="0">
                <a:solidFill>
                  <a:schemeClr val="tx1"/>
                </a:solidFill>
              </a:rPr>
              <a:t>diplôme d’État à l’échelle nationale </a:t>
            </a:r>
          </a:p>
          <a:p>
            <a:pPr>
              <a:spcAft>
                <a:spcPts val="0"/>
              </a:spcAft>
            </a:pPr>
            <a:r>
              <a:rPr lang="fr-FR" sz="1600" b="1" dirty="0">
                <a:solidFill>
                  <a:srgbClr val="EC130E"/>
                </a:solidFill>
              </a:rPr>
              <a:t>&gt; </a:t>
            </a:r>
            <a:r>
              <a:rPr lang="fr-FR" sz="1600" b="1" dirty="0">
                <a:solidFill>
                  <a:schemeClr val="bg1"/>
                </a:solidFill>
                <a:highlight>
                  <a:srgbClr val="0000FF"/>
                </a:highlight>
              </a:rPr>
              <a:t>Les DNA</a:t>
            </a:r>
            <a:r>
              <a:rPr lang="fr-FR" sz="1600" dirty="0">
                <a:solidFill>
                  <a:schemeClr val="tx1"/>
                </a:solidFill>
              </a:rPr>
              <a:t>  (diplôme national d’art) proposés par les écoles d’art du ministère de la culture regroupés par </a:t>
            </a:r>
            <a:r>
              <a:rPr lang="fr-FR" sz="16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Tree>
    <p:extLst>
      <p:ext uri="{BB962C8B-B14F-4D97-AF65-F5344CB8AC3E}">
        <p14:creationId xmlns:p14="http://schemas.microsoft.com/office/powerpoint/2010/main" val="170299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a:solidFill>
                  <a:schemeClr val="bg1"/>
                </a:solidFill>
                <a:highlight>
                  <a:srgbClr val="0000FF"/>
                </a:highlight>
              </a:rPr>
              <a:t>Les 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p>
          <a:p>
            <a:pPr marL="179388" lvl="0" algn="just"/>
            <a:r>
              <a:rPr lang="fr-FR" sz="1600" b="1" i="1" dirty="0">
                <a:solidFill>
                  <a:schemeClr val="tx1"/>
                </a:solidFill>
              </a:rPr>
              <a:t>Rappel</a:t>
            </a:r>
            <a:r>
              <a:rPr lang="fr-FR" sz="1600" i="1" dirty="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a:solidFill>
                  <a:schemeClr val="bg1"/>
                </a:solidFill>
                <a:highlight>
                  <a:srgbClr val="0000FF"/>
                </a:highlight>
              </a:rPr>
              <a:t>Les 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a:solidFill>
                  <a:schemeClr val="bg1"/>
                </a:solidFill>
                <a:highlight>
                  <a:srgbClr val="0000FF"/>
                </a:highlight>
              </a:rPr>
              <a:t>Le 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a:solidFill>
                  <a:schemeClr val="bg1"/>
                </a:solidFill>
                <a:highlight>
                  <a:srgbClr val="0000FF"/>
                </a:highlight>
              </a:rPr>
              <a:t>Les 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a:solidFill>
                  <a:schemeClr val="bg1"/>
                </a:solidFill>
                <a:highlight>
                  <a:srgbClr val="0000FF"/>
                </a:highlight>
              </a:rPr>
              <a:t>Le 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00735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08579"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600" b="1" u="sng" dirty="0">
                <a:solidFill>
                  <a:schemeClr val="tx1"/>
                </a:solidFill>
              </a:rPr>
              <a:t>Il n’y a pas de secteur géographique.</a:t>
            </a:r>
            <a:r>
              <a:rPr lang="fr-FR" sz="1600" b="1" dirty="0">
                <a:solidFill>
                  <a:schemeClr val="tx1"/>
                </a:solidFill>
              </a:rPr>
              <a:t>  </a:t>
            </a:r>
            <a:r>
              <a:rPr lang="fr-FR" sz="1600" dirty="0">
                <a:solidFill>
                  <a:schemeClr val="tx1"/>
                </a:solidFill>
              </a:rPr>
              <a:t>Les lycéens peuvent faire des vœux pour les formations qui les intéressent où qu’elles soient, dans leur académie ou en dehors.</a:t>
            </a:r>
            <a:r>
              <a:rPr lang="fr-FR" sz="1600" b="1" u="sng" dirty="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PPPE,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a:t>
            </a:r>
            <a:r>
              <a:rPr lang="fr-FR" sz="1500" b="1" dirty="0">
                <a:solidFill>
                  <a:schemeClr val="tx1"/>
                </a:solidFill>
              </a:rPr>
              <a:t>Une priorité au secteur géographique s’applique: en ce qui concerne l’île de France,  la région dans son ensemble. </a:t>
            </a:r>
          </a:p>
          <a:p>
            <a:pPr marL="177800" lvl="1" indent="-177800" algn="just">
              <a:lnSpc>
                <a:spcPct val="90000"/>
              </a:lnSpc>
              <a:buClr>
                <a:srgbClr val="EC130E"/>
              </a:buClr>
              <a:buSzPct val="100000"/>
              <a:buFont typeface="Lucida Grande"/>
              <a:buChar char="&gt;"/>
              <a:defRPr/>
            </a:pPr>
            <a:r>
              <a:rPr lang="fr-FR" sz="1500" dirty="0">
                <a:solidFill>
                  <a:schemeClr val="tx1"/>
                </a:solidFill>
              </a:rPr>
              <a:t>En ce qui concerne les vœux en dehors de la région, </a:t>
            </a:r>
            <a:r>
              <a:rPr lang="fr-FR" sz="1500" b="1" dirty="0">
                <a:solidFill>
                  <a:schemeClr val="tx1"/>
                </a:solidFill>
              </a:rPr>
              <a:t> </a:t>
            </a:r>
            <a:r>
              <a:rPr lang="fr-FR" sz="1500" dirty="0">
                <a:solidFill>
                  <a:schemeClr val="tx1"/>
                </a:solidFill>
              </a:rPr>
              <a:t>un pourcentage maximum de candidats résidant en dehors du secteur géographique est alors fixé par le recteur.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p14="http://schemas.microsoft.com/office/powerpoint/2010/main" val="4238625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si elle est accordée,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23/01/2024</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561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23/01/2024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214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préférence et autres projets »</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pièces complémentaires demandées par certaines 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3 avril 2024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3 avril 2024 inclus</a:t>
            </a:r>
          </a:p>
        </p:txBody>
      </p:sp>
    </p:spTree>
    <p:extLst>
      <p:ext uri="{BB962C8B-B14F-4D97-AF65-F5344CB8AC3E}">
        <p14:creationId xmlns:p14="http://schemas.microsoft.com/office/powerpoint/2010/main" val="285046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Une lettre de motivation demandée par la formation pour connaitre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La motivation du candidat, sa connaissance et sa compréhension de la formation demandée et son intérêt pour celle-ci</a:t>
            </a:r>
            <a:r>
              <a:rPr lang="fr-FR" sz="1600" b="1" dirty="0"/>
              <a:t>. </a:t>
            </a:r>
            <a:r>
              <a:rPr lang="fr-FR" sz="16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La lettre de motivation</a:t>
            </a:r>
            <a:r>
              <a:rPr lang="fr-FR" sz="1600" dirty="0">
                <a:solidFill>
                  <a:schemeClr val="tx1"/>
                </a:solidFill>
              </a:rPr>
              <a:t>  est personnelle. Renseignez-la, soignez l’orthographe et le style, évitez les copier-coller ou les emprunts de formules toutes faites...cela se voit et ne plaidera pas pour votre dossier.</a:t>
            </a: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b="1" dirty="0"/>
              <a:t>A noter : </a:t>
            </a:r>
            <a:r>
              <a:rPr lang="fr-FR" sz="1600" dirty="0"/>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dans laquelle le candidat indique : </a:t>
            </a:r>
          </a:p>
          <a:p>
            <a:pPr>
              <a:defRPr/>
            </a:pPr>
            <a:endParaRPr lang="fr-FR" sz="500" b="1" dirty="0">
              <a:solidFill>
                <a:srgbClr val="F28E65"/>
              </a:solidFill>
            </a:endParaRPr>
          </a:p>
          <a:p>
            <a:pPr marL="285750" indent="-285750" algn="just">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4 juillet 2024. </a:t>
            </a:r>
          </a:p>
          <a:p>
            <a:pPr algn="just">
              <a:defRPr/>
            </a:pPr>
            <a:endParaRPr lang="fr-FR" sz="500" dirty="0"/>
          </a:p>
          <a:p>
            <a:pPr marL="285750" indent="-285750" algn="just">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33914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stages /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3126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Avenirs de l’Onisep : </a:t>
            </a:r>
            <a:r>
              <a:rPr lang="fr-FR" sz="1400" u="sng" dirty="0">
                <a:hlinkClick r:id="rId2"/>
              </a:rPr>
              <a:t>https://avenirs.onisep.fr/attestation-parcoursup/droit-questionnaire-d-auto-evaluation-2023</a:t>
            </a:r>
            <a:r>
              <a:rPr lang="fr-FR" sz="1400" dirty="0"/>
              <a:t>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17 janvier 2024</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est à joindre à son dossier Parcoursup avant le 3 avril 2024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9066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 et notes du baccalauréat </a:t>
            </a:r>
            <a:br>
              <a:rPr lang="fr-FR" sz="2200" dirty="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épreuves anticipées de français</a:t>
            </a:r>
            <a:r>
              <a:rPr lang="fr-FR" sz="1400" dirty="0">
                <a:solidFill>
                  <a:schemeClr val="accent1"/>
                </a:solidFill>
              </a:rPr>
              <a:t> </a:t>
            </a:r>
            <a:r>
              <a:rPr lang="fr-FR" sz="1400" dirty="0">
                <a:solidFill>
                  <a:schemeClr val="tx1"/>
                </a:solidFill>
              </a:rPr>
              <a:t>et notes obtenues au titre du contrôle continu du baccalauréat (pour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a:t>
            </a:r>
          </a:p>
          <a:p>
            <a:pPr marL="429800" lvl="1" indent="-177800" defTabSz="457200">
              <a:spcBef>
                <a:spcPct val="20000"/>
              </a:spcBef>
              <a:spcAft>
                <a:spcPts val="0"/>
              </a:spcAft>
              <a:buClr>
                <a:srgbClr val="FF0000"/>
              </a:buClr>
              <a:buSzPct val="100000"/>
              <a:buFont typeface="Lucida Grande"/>
              <a:buChar char="&gt;"/>
              <a:defRPr/>
            </a:pPr>
            <a:endParaRPr lang="fr-FR" sz="8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t>Sauf cas particulier, pas de saisie à réaliser </a:t>
            </a:r>
            <a:r>
              <a:rPr lang="fr-FR" sz="1600" dirty="0"/>
              <a:t>: </a:t>
            </a:r>
            <a:r>
              <a:rPr lang="fr-FR" sz="1600" dirty="0">
                <a:solidFill>
                  <a:schemeClr val="tx1"/>
                </a:solidFill>
              </a:rPr>
              <a:t>ces éléments sont remontés par votre  lycée automatiquement et vous pourrez les vérifier début avril. 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de l’élève dans la classe/dans le groupe</a:t>
            </a: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sur la capacité à réussir, pour 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30 mai 2024</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de soutien à l’accès des bacheliers pro. en BTS - BTSA</a:t>
            </a:r>
          </a:p>
        </p:txBody>
      </p:sp>
      <p:sp>
        <p:nvSpPr>
          <p:cNvPr id="3" name="Espace réservé du contenu 2"/>
          <p:cNvSpPr>
            <a:spLocks noGrp="1"/>
          </p:cNvSpPr>
          <p:nvPr>
            <p:ph sz="quarter" idx="4294967295"/>
          </p:nvPr>
        </p:nvSpPr>
        <p:spPr>
          <a:xfrm>
            <a:off x="359997" y="1505666"/>
            <a:ext cx="8424001" cy="3082308"/>
          </a:xfrm>
        </p:spPr>
        <p:txBody>
          <a:bodyPr/>
          <a:lstStyle/>
          <a:p>
            <a:pPr>
              <a:defRPr/>
            </a:pPr>
            <a:endParaRPr lang="fr-FR" sz="1800" dirty="0">
              <a:solidFill>
                <a:schemeClr val="tx1"/>
              </a:solidFill>
            </a:endParaRPr>
          </a:p>
          <a:p>
            <a:pPr>
              <a:defRPr/>
            </a:pPr>
            <a:r>
              <a:rPr lang="fr-FR" sz="1800" dirty="0">
                <a:solidFill>
                  <a:schemeClr val="tx1"/>
                </a:solidFill>
              </a:rPr>
              <a:t>Un dispositif </a:t>
            </a:r>
            <a:r>
              <a:rPr lang="fr-FR" sz="1800" b="1" dirty="0"/>
              <a:t>au service des bacheliers professionnels pour améliorer leur accès en BTS et BTSA, </a:t>
            </a:r>
            <a:r>
              <a:rPr lang="fr-FR" sz="1800" dirty="0">
                <a:solidFill>
                  <a:schemeClr val="tx1"/>
                </a:solidFill>
              </a:rPr>
              <a:t>filière dans lesquelles ils réussissent le mieux  </a:t>
            </a:r>
          </a:p>
          <a:p>
            <a:pPr>
              <a:defRPr/>
            </a:pPr>
            <a:endParaRPr lang="fr-FR" sz="600" dirty="0">
              <a:solidFill>
                <a:schemeClr val="tx1"/>
              </a:solidFill>
            </a:endParaRPr>
          </a:p>
          <a:p>
            <a:pPr>
              <a:defRPr/>
            </a:pPr>
            <a:r>
              <a:rPr lang="fr-FR" sz="1800" dirty="0">
                <a:solidFill>
                  <a:schemeClr val="tx1"/>
                </a:solidFill>
              </a:rPr>
              <a:t>Pour les élèves concernés par ce dispositif et qui demandent un BTS, </a:t>
            </a:r>
            <a:r>
              <a:rPr lang="fr-FR" sz="1800" b="1" dirty="0"/>
              <a:t>le conseil de classe se prononce sur la poursuite d’études en BTS ou BTSA demandée : l’avis positif qui 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positif sur l’orientation du candidat, </a:t>
            </a:r>
            <a:r>
              <a:rPr lang="fr-FR" sz="1800" b="1" dirty="0"/>
              <a:t>le chef d’établissement  l’indique dans la fiche Avenir.</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Tree>
    <p:extLst>
      <p:ext uri="{BB962C8B-B14F-4D97-AF65-F5344CB8AC3E}">
        <p14:creationId xmlns:p14="http://schemas.microsoft.com/office/powerpoint/2010/main" val="869394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23/01/2024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29</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86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a:solidFill>
                  <a:srgbClr val="000091"/>
                </a:solidFill>
              </a:rPr>
              <a:t>Étape 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a:solidFill>
                  <a:srgbClr val="EC130E"/>
                </a:solidFill>
              </a:rPr>
              <a:t>&gt;</a:t>
            </a:r>
            <a:r>
              <a:rPr lang="fr-FR" sz="1300" dirty="0">
                <a:solidFill>
                  <a:srgbClr val="EC130E"/>
                </a:solidFill>
              </a:rPr>
              <a:t> </a:t>
            </a:r>
            <a:r>
              <a:rPr lang="fr-FR" sz="1300" b="1" dirty="0">
                <a:solidFill>
                  <a:schemeClr val="bg1"/>
                </a:solidFill>
                <a:highlight>
                  <a:srgbClr val="0000FF"/>
                </a:highlight>
              </a:rPr>
              <a:t>Une priorité accordée aux lycéens boursiers</a:t>
            </a:r>
            <a:r>
              <a:rPr lang="fr-FR" sz="1300" b="1" dirty="0"/>
              <a:t> </a:t>
            </a:r>
            <a:r>
              <a:rPr lang="fr-FR" sz="1300" dirty="0">
                <a:solidFill>
                  <a:schemeClr val="tx1"/>
                </a:solidFill>
              </a:rPr>
              <a:t>dans chaque formation, 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a:solidFill>
                  <a:srgbClr val="F28E65"/>
                </a:solidFill>
              </a:rPr>
              <a:t> </a:t>
            </a:r>
            <a:r>
              <a:rPr lang="fr-FR" sz="1300" dirty="0">
                <a:solidFill>
                  <a:schemeClr val="tx1"/>
                </a:solidFill>
              </a:rPr>
              <a:t>qui s’inscrivent dans une formation située en dehors de leur académie 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a:t>Un appui aux lycéens boursiers </a:t>
            </a:r>
            <a:r>
              <a:rPr lang="fr-FR" sz="1800" dirty="0" smtClean="0"/>
              <a:t/>
            </a:r>
            <a:br>
              <a:rPr lang="fr-FR" sz="1800" dirty="0" smtClean="0"/>
            </a:br>
            <a:r>
              <a:rPr lang="fr-FR" sz="1800" dirty="0"/>
              <a:t/>
            </a:r>
            <a:br>
              <a:rPr lang="fr-FR" sz="1800" dirty="0"/>
            </a:b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300" dirty="0">
              <a:solidFill>
                <a:schemeClr val="tx1"/>
              </a:solidFill>
            </a:endParaRPr>
          </a:p>
        </p:txBody>
      </p:sp>
      <p:sp>
        <p:nvSpPr>
          <p:cNvPr id="12" name="Titre 1"/>
          <p:cNvSpPr txBox="1">
            <a:spLocks/>
          </p:cNvSpPr>
          <p:nvPr/>
        </p:nvSpPr>
        <p:spPr bwMode="gray">
          <a:xfrm>
            <a:off x="220515" y="237481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Des places priorisées pour les lycéens pro. et techno. dans les formations dans lesquelles ils réussissent le mieux </a:t>
            </a:r>
          </a:p>
        </p:txBody>
      </p:sp>
      <p:sp>
        <p:nvSpPr>
          <p:cNvPr id="13" name="Rectangle 12"/>
          <p:cNvSpPr/>
          <p:nvPr/>
        </p:nvSpPr>
        <p:spPr>
          <a:xfrm>
            <a:off x="363392" y="3161984"/>
            <a:ext cx="8699575"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31</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23/01/2024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32</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30 mai au 12 juillet 2024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30 mai 2024</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23/01/2024</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34</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34</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30 mai 2024)</a:t>
            </a: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35</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du 16 au 23 juin 2024, pendant les épreuves écrites du bac, les délais de réponse aux propositions d’admission sont suspendus pour permettre aux lycéens de se concentrer sur les épreuves.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a:t>
            </a:r>
            <a:r>
              <a:rPr lang="fr-FR" sz="1600" b="1" dirty="0" smtClean="0">
                <a:solidFill>
                  <a:schemeClr val="bg1"/>
                </a:solidFill>
                <a:highlight>
                  <a:srgbClr val="0000FF"/>
                </a:highlight>
              </a:rPr>
              <a:t>ou plusieurs</a:t>
            </a:r>
            <a:r>
              <a:rPr lang="fr-FR" sz="1600" b="1" dirty="0" smtClean="0">
                <a:solidFill>
                  <a:schemeClr val="bg1"/>
                </a:solidFill>
                <a:highlight>
                  <a:srgbClr val="0000FF"/>
                </a:highlight>
              </a:rPr>
              <a:t> propositions </a:t>
            </a:r>
            <a:r>
              <a:rPr lang="fr-FR" sz="1600" b="1" dirty="0">
                <a:solidFill>
                  <a:schemeClr val="bg1"/>
                </a:solidFill>
                <a:highlight>
                  <a:srgbClr val="0000FF"/>
                </a:highlight>
              </a:rPr>
              <a:t>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a:t>
            </a:r>
            <a:r>
              <a:rPr lang="fr-FR" sz="1500" dirty="0" smtClean="0">
                <a:solidFill>
                  <a:schemeClr val="tx1"/>
                </a:solidFill>
              </a:rPr>
              <a:t>conserver</a:t>
            </a:r>
          </a:p>
          <a:p>
            <a:pPr marL="627063" lvl="1" indent="-169863" defTabSz="457200">
              <a:spcBef>
                <a:spcPct val="20000"/>
              </a:spcBef>
              <a:spcAft>
                <a:spcPts val="0"/>
              </a:spcAft>
              <a:buClr>
                <a:srgbClr val="FF0000"/>
              </a:buClr>
            </a:pP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defTabSz="457200">
              <a:spcBef>
                <a:spcPct val="20000"/>
              </a:spcBef>
              <a:spcAft>
                <a:spcPts val="0"/>
              </a:spcAft>
              <a:buClr>
                <a:srgbClr val="FF0000"/>
              </a:buClr>
              <a:buSzPct val="100000"/>
            </a:pPr>
            <a:r>
              <a:rPr lang="fr-FR" sz="1600" b="1" dirty="0"/>
              <a:t> </a:t>
            </a: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Tree>
    <p:extLst>
      <p:ext uri="{BB962C8B-B14F-4D97-AF65-F5344CB8AC3E}">
        <p14:creationId xmlns:p14="http://schemas.microsoft.com/office/powerpoint/2010/main" val="1380543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30 mai 2024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11 juin au 12 septembre 2024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4 juillet 2024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Tree>
    <p:extLst>
      <p:ext uri="{BB962C8B-B14F-4D97-AF65-F5344CB8AC3E}">
        <p14:creationId xmlns:p14="http://schemas.microsoft.com/office/powerpoint/2010/main" val="2072853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8 juillet 2024</a:t>
            </a:r>
          </a:p>
        </p:txBody>
      </p:sp>
    </p:spTree>
    <p:extLst>
      <p:ext uri="{BB962C8B-B14F-4D97-AF65-F5344CB8AC3E}">
        <p14:creationId xmlns:p14="http://schemas.microsoft.com/office/powerpoint/2010/main" val="43025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 numéro vert (à partir du 17 janvier 2024) </a:t>
            </a:r>
            <a:r>
              <a:rPr lang="fr-FR" sz="2000" dirty="0">
                <a:solidFill>
                  <a:srgbClr val="3D566E"/>
                </a:solidFill>
              </a:rPr>
              <a:t>: </a:t>
            </a:r>
            <a:r>
              <a:rPr lang="fr-FR" sz="2000" b="1" dirty="0"/>
              <a:t>0 800 400 070 </a:t>
            </a:r>
            <a:r>
              <a:rPr lang="fr-FR" sz="2000" dirty="0">
                <a:solidFill>
                  <a:schemeClr val="tx1"/>
                </a:solidFill>
              </a:rPr>
              <a:t>(Numéros spécifiques pour l’Outre-mer indiqués sur Parcoursup.fr</a:t>
            </a:r>
            <a:r>
              <a:rPr lang="fr-FR" sz="2000" dirty="0" smtClean="0">
                <a:solidFill>
                  <a:schemeClr val="tx1"/>
                </a:solidFill>
              </a:rPr>
              <a:t>)</a:t>
            </a:r>
          </a:p>
          <a:p>
            <a:pPr marL="177800" lvl="0" indent="-177800" defTabSz="457200">
              <a:spcBef>
                <a:spcPct val="20000"/>
              </a:spcBef>
              <a:spcAft>
                <a:spcPts val="0"/>
              </a:spcAft>
              <a:buClr>
                <a:srgbClr val="FF0000"/>
              </a:buClr>
              <a:buSzPct val="100000"/>
              <a:buFont typeface="Lucida Grande"/>
              <a:buChar char="&gt;"/>
            </a:pP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La 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23/01/2024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rPr>
              <a:t>Parmi les 23 000 formations dispensant de diplômes reconnus par l’État disponibles via le moteur de recherche de formation :</a:t>
            </a:r>
          </a:p>
          <a:p>
            <a:pPr marL="171450" indent="-171450">
              <a:buFont typeface="Arial" pitchFamily="34" charset="0"/>
              <a:buChar char="•"/>
            </a:pPr>
            <a:endParaRPr lang="fr-FR" sz="1300" b="1" dirty="0">
              <a:solidFill>
                <a:schemeClr val="bg1"/>
              </a:solidFill>
              <a:highlight>
                <a:srgbClr val="0000FF"/>
              </a:highlight>
            </a:endParaRPr>
          </a:p>
          <a:p>
            <a:pPr marL="171450" indent="-171450">
              <a:buFont typeface="Arial" pitchFamily="34" charset="0"/>
              <a:buChar char="•"/>
            </a:pPr>
            <a:r>
              <a:rPr lang="fr-FR" sz="1300" b="1" dirty="0">
                <a:solidFill>
                  <a:schemeClr val="bg1"/>
                </a:solidFill>
                <a:highlight>
                  <a:srgbClr val="0000FF"/>
                </a:highlight>
              </a:rPr>
              <a:t>Des formations sous statut étudiant </a:t>
            </a:r>
            <a:r>
              <a:rPr lang="fr-FR" sz="1400" dirty="0"/>
              <a:t>: </a:t>
            </a:r>
            <a:r>
              <a:rPr lang="fr-FR" sz="1400" dirty="0">
                <a:solidFill>
                  <a:schemeClr val="tx1"/>
                </a:solidFill>
              </a:rPr>
              <a:t>les différentes licences (dont les licences « accès santé »), les Parcours préparatoires au professorat des écoles (PPPE) et les parcours d’accès aux études de santé (PASS), les 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spcBef>
                <a:spcPts val="600"/>
              </a:spcBef>
              <a:buFont typeface="Arial" pitchFamily="34" charset="0"/>
              <a:buChar char="•"/>
            </a:pPr>
            <a:r>
              <a:rPr lang="fr-FR" sz="1400" b="1" dirty="0">
                <a:solidFill>
                  <a:schemeClr val="bg1"/>
                </a:solidFill>
                <a:highlight>
                  <a:srgbClr val="0000FF"/>
                </a:highlight>
              </a:rPr>
              <a:t>Des formations en apprentissage </a:t>
            </a:r>
            <a:r>
              <a:rPr lang="fr-FR" sz="1400" dirty="0"/>
              <a:t>:</a:t>
            </a:r>
            <a:r>
              <a:rPr lang="fr-FR" sz="1400" dirty="0">
                <a:solidFill>
                  <a:schemeClr val="tx1"/>
                </a:solidFill>
              </a:rPr>
              <a:t> l’apprentissage est proposé dans différentes formations (BTS, BUT, licence…).</a:t>
            </a:r>
          </a:p>
          <a:p>
            <a:pPr marL="171450" indent="-171450">
              <a:spcBef>
                <a:spcPts val="600"/>
              </a:spcBef>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(public/privé ), la nature de la formation (sélective /non sélective), les frais de scolarité, les chiffres clés    </a:t>
            </a:r>
          </a:p>
          <a:p>
            <a:endParaRPr lang="fr-FR" sz="1400" dirty="0"/>
          </a:p>
          <a:p>
            <a:endParaRPr lang="fr-FR" sz="1200" dirty="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
        <p:nvSpPr>
          <p:cNvPr id="10" name="ZoneTexte 9"/>
          <p:cNvSpPr txBox="1"/>
          <p:nvPr/>
        </p:nvSpPr>
        <p:spPr>
          <a:xfrm>
            <a:off x="5167624" y="1354073"/>
            <a:ext cx="3598712" cy="2456057"/>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des formations</a:t>
            </a:r>
            <a:r>
              <a:rPr lang="fr-FR" sz="1200" dirty="0"/>
              <a:t> en utilisant des  mots clés, une zone géo ou critères de recherche (type de formation, 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a:solidFill>
                  <a:schemeClr val="bg1"/>
                </a:solidFill>
                <a:highlight>
                  <a:srgbClr val="0000FF"/>
                </a:highlight>
              </a:rPr>
              <a:t>Afficher le taux d’accès par type de baccalauréat  </a:t>
            </a:r>
            <a:r>
              <a:rPr lang="fr-FR" sz="1200" dirty="0"/>
              <a:t>pour 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rubriques clés, pour être plus claire, plus riche, plus transparente</a:t>
            </a:r>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 </a:t>
            </a:r>
            <a:r>
              <a:rPr lang="fr-FR" sz="1300" b="1" dirty="0">
                <a:solidFill>
                  <a:schemeClr val="tx1"/>
                </a:solidFill>
              </a:rPr>
              <a:t>statut de l’établissement</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les dates des journées portes ouvertes...</a:t>
            </a:r>
          </a:p>
          <a:p>
            <a:pPr lvl="0">
              <a:spcAft>
                <a:spcPts val="1200"/>
              </a:spcAft>
              <a:buClr>
                <a:srgbClr val="ED7454"/>
              </a:buClr>
            </a:pPr>
            <a:r>
              <a:rPr lang="fr-FR" sz="1300" dirty="0">
                <a:solidFill>
                  <a:schemeClr val="tx1"/>
                </a:solidFill>
              </a:rPr>
              <a:t>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endParaRPr lang="fr-FR" sz="1200" b="1" dirty="0">
              <a:solidFill>
                <a:schemeClr val="bg1"/>
              </a:solidFill>
              <a:highlight>
                <a:srgbClr val="0000FF"/>
              </a:highlight>
            </a:endParaRP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Accéder aux chiffres clés de la formation </a:t>
            </a:r>
            <a:r>
              <a:rPr lang="fr-FR" sz="1300" b="1" dirty="0"/>
              <a:t> :</a:t>
            </a:r>
            <a:r>
              <a:rPr lang="fr-FR" sz="1300" b="1" dirty="0">
                <a:solidFill>
                  <a:schemeClr val="tx1"/>
                </a:solidFill>
              </a:rPr>
              <a:t>  </a:t>
            </a:r>
            <a:r>
              <a:rPr lang="fr-FR" sz="1300" dirty="0">
                <a:solidFill>
                  <a:schemeClr val="tx1"/>
                </a:solidFill>
              </a:rPr>
              <a:t>ils déclinent les résultats de l’admission en 2023 pour vous permettre de mieux anticiper la procédure et les résultats de la phase d’admission</a:t>
            </a:r>
            <a:endParaRPr lang="fr-FR" sz="1300" dirty="0">
              <a:solidFill>
                <a:schemeClr val="tx1"/>
              </a:solidFill>
              <a:cs typeface="Arial"/>
            </a:endParaRPr>
          </a:p>
          <a:p>
            <a:pPr marL="171450" indent="-171450">
              <a:buClr>
                <a:srgbClr val="ED7454"/>
              </a:buClr>
              <a:buFont typeface="Arial" panose="020B0604020202020204" pitchFamily="34" charset="0"/>
              <a:buChar char="•"/>
            </a:pPr>
            <a:endParaRPr lang="fr-FR" sz="1200" b="1" dirty="0">
              <a:solidFill>
                <a:schemeClr val="bg1"/>
              </a:solidFill>
              <a:highlight>
                <a:srgbClr val="0000FF"/>
              </a:highlight>
            </a:endParaRPr>
          </a:p>
          <a:p>
            <a:pPr marL="171450" indent="-171450">
              <a:buClr>
                <a:srgbClr val="ED7454"/>
              </a:buClr>
              <a:buFont typeface="Arial" panose="020B0604020202020204" pitchFamily="34" charset="0"/>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des référents de la formation, en particulier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a:p>
        </p:txBody>
      </p:sp>
    </p:spTree>
    <p:extLst>
      <p:ext uri="{BB962C8B-B14F-4D97-AF65-F5344CB8AC3E}">
        <p14:creationId xmlns:p14="http://schemas.microsoft.com/office/powerpoint/2010/main" val="220478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modalités d’examen affichés pour chaque formation</a:t>
            </a:r>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(classes prépa, BUT, BTS, écoles, IFSI…)</a:t>
            </a:r>
          </a:p>
          <a:p>
            <a:r>
              <a:rPr lang="fr-FR" sz="1500" dirty="0">
                <a:solidFill>
                  <a:schemeClr val="tx1"/>
                </a:solidFill>
              </a:rPr>
              <a:t>L’admission se fait sur dossier et, dans certains cas, en ayant recours,  à des épreuves écrites et/ou orales dont le calendrier et les modalités sont affichés aux candidats (rubrique « consulter les modalités de candidature ») </a:t>
            </a: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373613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demander à Parcoursup de la transmettre 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30 mai 2024, le candidat peut demander au recteur le réexamen de son dossier</a:t>
            </a:r>
            <a:r>
              <a:rPr lang="fr-FR" sz="1600" b="1" dirty="0"/>
              <a:t> </a:t>
            </a:r>
            <a:r>
              <a:rPr lang="fr-FR" sz="1600" dirty="0"/>
              <a:t>(via la rubrique « contact » dans Parcoursup)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5455</TotalTime>
  <Words>2616</Words>
  <Application>Microsoft Office PowerPoint</Application>
  <PresentationFormat>Affichage à l'écran (16:9)</PresentationFormat>
  <Paragraphs>334</Paragraphs>
  <Slides>39</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Arial-ItalicMT</vt:lpstr>
      <vt:lpstr>Calibri</vt:lpstr>
      <vt:lpstr>Courier New</vt:lpstr>
      <vt:lpstr>Lucida Grande</vt:lpstr>
      <vt:lpstr>Wingdings</vt:lpstr>
      <vt:lpstr>OPÉRATEURS</vt:lpstr>
      <vt:lpstr>w</vt:lpstr>
      <vt:lpstr>Présentation PowerPoint</vt:lpstr>
      <vt:lpstr> Étape 1 : découvrir les formations et élaborer son projet d’orientation</vt:lpstr>
      <vt:lpstr>Présentation PowerPoint</vt:lpstr>
      <vt:lpstr>Présentation PowerPoint</vt:lpstr>
      <vt:lpstr>Présentation PowerPoint</vt:lpstr>
      <vt:lpstr>Les modalités d’examen affichés pour chaque formation</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 secteur géographique (1/2) </vt:lpstr>
      <vt:lpstr>Focus sur le secteur géographique (2/2) </vt:lpstr>
      <vt:lpstr>La demande de césure : mode d’emploi </vt:lpstr>
      <vt:lpstr>Présentation PowerPoint</vt:lpstr>
      <vt:lpstr>Finaliser son dossier et confirmer vos vœux </vt:lpstr>
      <vt:lpstr>La lettre de motivation</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de soutien à l’accès des bacheliers pro. en BTS - BTSA</vt:lpstr>
      <vt:lpstr>Présentation PowerPoint</vt:lpstr>
      <vt:lpstr>Un appui aux lycéens boursiers   </vt:lpstr>
      <vt:lpstr>Étape 3 : consulter les réponses des formations et faire ses choix </vt:lpstr>
      <vt:lpstr>Présentation PowerPoint</vt:lpstr>
      <vt:lpstr>La phase d’admission principale : 30 mai au 12 juillet 2024   </vt:lpstr>
      <vt:lpstr>Les réponses des formations et les choix des candidats</vt:lpstr>
      <vt:lpstr>Des alertes dès qu’un candidat reçoit une proposition d’admission </vt:lpstr>
      <vt:lpstr>Comment répondre aux propositions d’admission ? (1/2)  </vt:lpstr>
      <vt:lpstr>Des solutions pour les candidats qui n’ont pas reçu de proposition d’admission </vt:lpstr>
      <vt:lpstr>L’inscription administrative dans la formation choisie </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Francois-Marie Brunel</cp:lastModifiedBy>
  <cp:revision>281</cp:revision>
  <dcterms:created xsi:type="dcterms:W3CDTF">2020-10-27T08:44:50Z</dcterms:created>
  <dcterms:modified xsi:type="dcterms:W3CDTF">2024-01-23T16:13:01Z</dcterms:modified>
</cp:coreProperties>
</file>