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0"/>
  </p:notesMasterIdLst>
  <p:sldIdLst>
    <p:sldId id="331" r:id="rId5"/>
    <p:sldId id="347" r:id="rId6"/>
    <p:sldId id="332" r:id="rId7"/>
    <p:sldId id="348" r:id="rId8"/>
    <p:sldId id="334" r:id="rId9"/>
    <p:sldId id="335" r:id="rId10"/>
    <p:sldId id="337" r:id="rId11"/>
    <p:sldId id="338" r:id="rId12"/>
    <p:sldId id="339" r:id="rId13"/>
    <p:sldId id="340" r:id="rId14"/>
    <p:sldId id="342" r:id="rId15"/>
    <p:sldId id="343" r:id="rId16"/>
    <p:sldId id="344" r:id="rId17"/>
    <p:sldId id="345" r:id="rId18"/>
    <p:sldId id="346"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47"/>
            <p14:sldId id="332"/>
            <p14:sldId id="348"/>
            <p14:sldId id="334"/>
            <p14:sldId id="335"/>
            <p14:sldId id="337"/>
            <p14:sldId id="338"/>
            <p14:sldId id="339"/>
            <p14:sldId id="340"/>
            <p14:sldId id="342"/>
            <p14:sldId id="343"/>
            <p14:sldId id="344"/>
            <p14:sldId id="345"/>
            <p14:sldId id="346"/>
          </p14:sldIdLst>
        </p14:section>
      </p14:sectionLst>
    </p:ext>
    <p:ext uri="{EFAFB233-063F-42B5-8137-9DF3F51BA10A}">
      <p15:sldGuideLst xmlns:p15="http://schemas.microsoft.com/office/powerpoint/2012/main">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2880" userDrawn="1">
          <p15:clr>
            <a:srgbClr val="A4A3A4"/>
          </p15:clr>
        </p15:guide>
        <p15:guide id="8" pos="476" userDrawn="1">
          <p15:clr>
            <a:srgbClr val="A4A3A4"/>
          </p15:clr>
        </p15:guide>
        <p15:guide id="9" pos="5193" userDrawn="1">
          <p15:clr>
            <a:srgbClr val="A4A3A4"/>
          </p15:clr>
        </p15:guide>
        <p15:guide id="10" pos="54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96"/>
    <a:srgbClr val="00518E"/>
    <a:srgbClr val="0000CC"/>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56" autoAdjust="0"/>
    <p:restoredTop sz="94660"/>
  </p:normalViewPr>
  <p:slideViewPr>
    <p:cSldViewPr showGuides="1">
      <p:cViewPr varScale="1">
        <p:scale>
          <a:sx n="111" d="100"/>
          <a:sy n="111" d="100"/>
        </p:scale>
        <p:origin x="864" y="108"/>
      </p:cViewPr>
      <p:guideLst>
        <p:guide orient="horz" pos="2160"/>
        <p:guide orient="horz" pos="255"/>
        <p:guide orient="horz" pos="1139"/>
        <p:guide orient="horz" pos="1095"/>
        <p:guide orient="horz" pos="4065"/>
        <p:guide orient="horz" pos="4201"/>
        <p:guide pos="2880"/>
        <p:guide pos="476"/>
        <p:guide pos="5193"/>
        <p:guide pos="5465"/>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06/02/2023</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5226529"/>
            <a:ext cx="3240000" cy="12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50567"/>
            <a:ext cx="5651510" cy="464658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3128061"/>
            <a:ext cx="8424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239630"/>
            <a:ext cx="2879750" cy="2367686"/>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412776"/>
            <a:ext cx="9144000" cy="544642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200000"/>
            <a:ext cx="8424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2448000"/>
            <a:ext cx="8424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1520" y="144000"/>
            <a:ext cx="1007913" cy="82869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hf hdr="0"/>
  <p:txStyles>
    <p:title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360000" y="2924945"/>
            <a:ext cx="8424000" cy="2725228"/>
          </a:xfrm>
        </p:spPr>
        <p:txBody>
          <a:bodyPr/>
          <a:lstStyle/>
          <a:p>
            <a:r>
              <a:rPr lang="fr-FR" dirty="0">
                <a:solidFill>
                  <a:srgbClr val="005696"/>
                </a:solidFill>
              </a:rPr>
              <a:t>LE Service en ligne </a:t>
            </a:r>
            <a:r>
              <a:rPr lang="fr-FR" dirty="0" smtClean="0">
                <a:solidFill>
                  <a:srgbClr val="005696"/>
                </a:solidFill>
              </a:rPr>
              <a:t>orientation</a:t>
            </a:r>
          </a:p>
          <a:p>
            <a:endParaRPr lang="fr-FR" dirty="0">
              <a:solidFill>
                <a:srgbClr val="005696"/>
              </a:solidFill>
            </a:endParaRPr>
          </a:p>
          <a:p>
            <a:pPr lvl="1" algn="just"/>
            <a:r>
              <a:rPr lang="fr-FR" sz="2800" b="1" dirty="0">
                <a:solidFill>
                  <a:srgbClr val="005696"/>
                </a:solidFill>
              </a:rPr>
              <a:t>Les 4 étapes à suivre en ligne pour demander une voie d’orientation après </a:t>
            </a:r>
            <a:r>
              <a:rPr lang="fr-FR" sz="2800" b="1" dirty="0" smtClean="0">
                <a:solidFill>
                  <a:srgbClr val="005696"/>
                </a:solidFill>
              </a:rPr>
              <a:t>la 3</a:t>
            </a:r>
            <a:r>
              <a:rPr lang="fr-FR" sz="2800" b="1" baseline="30000" dirty="0" smtClean="0">
                <a:solidFill>
                  <a:srgbClr val="005696"/>
                </a:solidFill>
              </a:rPr>
              <a:t>e</a:t>
            </a:r>
            <a:endParaRPr lang="fr-FR" sz="2800" b="1" dirty="0" smtClean="0">
              <a:solidFill>
                <a:srgbClr val="005696"/>
              </a:solidFill>
            </a:endParaRPr>
          </a:p>
          <a:p>
            <a:pPr lvl="1"/>
            <a:endParaRPr lang="fr-FR" sz="2800" b="1" dirty="0" smtClean="0"/>
          </a:p>
          <a:p>
            <a:pPr lvl="1"/>
            <a:endParaRPr lang="fr-FR" sz="3200" b="1" baseline="30000" dirty="0"/>
          </a:p>
          <a:p>
            <a:endParaRPr lang="fr-FR" dirty="0"/>
          </a:p>
        </p:txBody>
      </p:sp>
      <p:sp>
        <p:nvSpPr>
          <p:cNvPr id="7" name="Espace réservé de la date 6"/>
          <p:cNvSpPr>
            <a:spLocks noGrp="1"/>
          </p:cNvSpPr>
          <p:nvPr>
            <p:ph type="dt" sz="half" idx="10"/>
          </p:nvPr>
        </p:nvSpPr>
        <p:spPr/>
        <p:txBody>
          <a:bodyPr/>
          <a:lstStyle/>
          <a:p>
            <a:pPr algn="r"/>
            <a:r>
              <a:rPr lang="fr-FR" cap="all" dirty="0" smtClean="0"/>
              <a:t>2022-2023</a:t>
            </a:r>
            <a:endParaRPr lang="fr-FR" cap="all" dirty="0"/>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sp>
        <p:nvSpPr>
          <p:cNvPr id="3" name="Rectangle 2"/>
          <p:cNvSpPr/>
          <p:nvPr/>
        </p:nvSpPr>
        <p:spPr>
          <a:xfrm>
            <a:off x="326199" y="6414441"/>
            <a:ext cx="4572000" cy="230832"/>
          </a:xfrm>
          <a:prstGeom prst="rect">
            <a:avLst/>
          </a:prstGeom>
        </p:spPr>
        <p:txBody>
          <a:bodyPr>
            <a:spAutoFit/>
          </a:bodyPr>
          <a:lstStyle/>
          <a:p>
            <a:r>
              <a:rPr lang="fr-FR" sz="900" dirty="0"/>
              <a:t>Service en ligne Orientation – Phase définitive 2023</a:t>
            </a:r>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10</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Saisie des choix définitifs</a:t>
            </a:r>
            <a:r>
              <a:rPr lang="fr-FR" sz="2000" dirty="0"/>
              <a:t> </a:t>
            </a:r>
          </a:p>
          <a:p>
            <a:pPr marL="0" indent="0">
              <a:buNone/>
            </a:pPr>
            <a:endParaRPr lang="fr-FR" sz="2000" dirty="0"/>
          </a:p>
        </p:txBody>
      </p:sp>
      <p:sp>
        <p:nvSpPr>
          <p:cNvPr id="10" name="Rectangle 9"/>
          <p:cNvSpPr/>
          <p:nvPr/>
        </p:nvSpPr>
        <p:spPr>
          <a:xfrm>
            <a:off x="207023" y="773882"/>
            <a:ext cx="8469433" cy="1371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b="1" dirty="0">
                <a:solidFill>
                  <a:srgbClr val="002060"/>
                </a:solidFill>
              </a:rPr>
              <a:t>La sélection d’une voie se fait dans l’ordre de préférence, il est possible de les modifier jusqu’à la fermeture du service en ligne Orientation à la date indiquée par le chef </a:t>
            </a:r>
            <a:r>
              <a:rPr lang="fr-FR" sz="1600" b="1" dirty="0" smtClean="0">
                <a:solidFill>
                  <a:srgbClr val="002060"/>
                </a:solidFill>
              </a:rPr>
              <a:t>d’établissement.</a:t>
            </a:r>
            <a:endParaRPr lang="fr-FR" sz="1600" b="1" dirty="0">
              <a:solidFill>
                <a:srgbClr val="002060"/>
              </a:solidFill>
            </a:endParaRPr>
          </a:p>
        </p:txBody>
      </p:sp>
      <p:pic>
        <p:nvPicPr>
          <p:cNvPr id="2" name="Image 1"/>
          <p:cNvPicPr>
            <a:picLocks noChangeAspect="1"/>
          </p:cNvPicPr>
          <p:nvPr/>
        </p:nvPicPr>
        <p:blipFill>
          <a:blip r:embed="rId2"/>
          <a:stretch>
            <a:fillRect/>
          </a:stretch>
        </p:blipFill>
        <p:spPr>
          <a:xfrm>
            <a:off x="107504" y="2144898"/>
            <a:ext cx="8892000" cy="4018932"/>
          </a:xfrm>
          <a:prstGeom prst="rect">
            <a:avLst/>
          </a:prstGeom>
        </p:spPr>
      </p:pic>
      <p:sp>
        <p:nvSpPr>
          <p:cNvPr id="3" name="Rectangle 2"/>
          <p:cNvSpPr/>
          <p:nvPr/>
        </p:nvSpPr>
        <p:spPr>
          <a:xfrm>
            <a:off x="207023"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406109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11</a:t>
            </a:fld>
            <a:endParaRPr lang="fr-FR" dirty="0"/>
          </a:p>
        </p:txBody>
      </p:sp>
      <p:sp>
        <p:nvSpPr>
          <p:cNvPr id="12" name="Titre 2"/>
          <p:cNvSpPr>
            <a:spLocks noGrp="1"/>
          </p:cNvSpPr>
          <p:nvPr>
            <p:ph type="title"/>
          </p:nvPr>
        </p:nvSpPr>
        <p:spPr>
          <a:xfrm>
            <a:off x="1" y="1196752"/>
            <a:ext cx="9144000" cy="5181248"/>
          </a:xfrm>
          <a:solidFill>
            <a:srgbClr val="005696"/>
          </a:solidFill>
        </p:spPr>
        <p:txBody>
          <a:bodyPr/>
          <a:lstStyle/>
          <a:p>
            <a:pPr marL="0" indent="0" algn="ctr">
              <a:buNone/>
            </a:pPr>
            <a:r>
              <a:rPr lang="fr-FR" i="1" dirty="0" smtClean="0">
                <a:solidFill>
                  <a:schemeClr val="bg1"/>
                </a:solidFill>
              </a:rPr>
              <a:t> </a:t>
            </a:r>
            <a:r>
              <a:rPr lang="fr-FR" sz="3600" dirty="0" smtClean="0">
                <a:solidFill>
                  <a:schemeClr val="bg1"/>
                </a:solidFill>
              </a:rPr>
              <a:t>3</a:t>
            </a:r>
            <a:r>
              <a:rPr lang="fr-FR" sz="4000" dirty="0" smtClean="0">
                <a:solidFill>
                  <a:schemeClr val="bg1"/>
                </a:solidFill>
              </a:rPr>
              <a:t>.</a:t>
            </a:r>
            <a:r>
              <a:rPr lang="fr-FR" sz="3600" dirty="0" smtClean="0">
                <a:solidFill>
                  <a:schemeClr val="bg1"/>
                </a:solidFill>
              </a:rPr>
              <a:t>Validation des choix définitifs</a:t>
            </a:r>
            <a:endParaRPr lang="fr-FR" sz="3600" dirty="0">
              <a:solidFill>
                <a:schemeClr val="bg1"/>
              </a:solidFill>
            </a:endParaRPr>
          </a:p>
        </p:txBody>
      </p:sp>
      <p:sp>
        <p:nvSpPr>
          <p:cNvPr id="2" name="Rectangle 1"/>
          <p:cNvSpPr/>
          <p:nvPr/>
        </p:nvSpPr>
        <p:spPr>
          <a:xfrm>
            <a:off x="1"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3101346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043608" y="889348"/>
            <a:ext cx="7865259" cy="5292000"/>
          </a:xfrm>
          <a:prstGeom prst="rect">
            <a:avLst/>
          </a:prstGeom>
        </p:spPr>
      </p:pic>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12</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Validation des choix définitifs</a:t>
            </a:r>
          </a:p>
          <a:p>
            <a:pPr marL="0" indent="0">
              <a:buNone/>
            </a:pPr>
            <a:endParaRPr lang="fr-FR" sz="2000" dirty="0"/>
          </a:p>
        </p:txBody>
      </p:sp>
      <p:sp>
        <p:nvSpPr>
          <p:cNvPr id="10" name="Rectangle 9"/>
          <p:cNvSpPr/>
          <p:nvPr/>
        </p:nvSpPr>
        <p:spPr>
          <a:xfrm>
            <a:off x="273267" y="3535348"/>
            <a:ext cx="2232248"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Le récapitulatif des </a:t>
            </a:r>
            <a:r>
              <a:rPr lang="fr-FR" sz="1600" b="1" dirty="0" smtClean="0">
                <a:solidFill>
                  <a:srgbClr val="002060"/>
                </a:solidFill>
              </a:rPr>
              <a:t>choix définitifs doit </a:t>
            </a:r>
            <a:r>
              <a:rPr lang="fr-FR" sz="1600" b="1" dirty="0">
                <a:solidFill>
                  <a:srgbClr val="002060"/>
                </a:solidFill>
              </a:rPr>
              <a:t>être validé pour être </a:t>
            </a:r>
            <a:r>
              <a:rPr lang="fr-FR" sz="1600" b="1" dirty="0" smtClean="0">
                <a:solidFill>
                  <a:srgbClr val="002060"/>
                </a:solidFill>
              </a:rPr>
              <a:t>enregistr</a:t>
            </a:r>
            <a:r>
              <a:rPr lang="fr-FR" b="1" dirty="0" smtClean="0">
                <a:solidFill>
                  <a:srgbClr val="002060"/>
                </a:solidFill>
              </a:rPr>
              <a:t>é.</a:t>
            </a:r>
            <a:endParaRPr lang="fr-FR" b="1" dirty="0">
              <a:solidFill>
                <a:srgbClr val="002060"/>
              </a:solidFill>
            </a:endParaRPr>
          </a:p>
        </p:txBody>
      </p:sp>
      <p:sp>
        <p:nvSpPr>
          <p:cNvPr id="2" name="Rectangle 1"/>
          <p:cNvSpPr/>
          <p:nvPr/>
        </p:nvSpPr>
        <p:spPr>
          <a:xfrm>
            <a:off x="270734"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2432242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403648" y="889348"/>
            <a:ext cx="7603948" cy="5292000"/>
          </a:xfrm>
          <a:prstGeom prst="rect">
            <a:avLst/>
          </a:prstGeom>
        </p:spPr>
      </p:pic>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a:xfrm>
            <a:off x="6273264" y="6378000"/>
            <a:ext cx="1350000" cy="480000"/>
          </a:xfrm>
        </p:spPr>
        <p:txBody>
          <a:bodyPr/>
          <a:lstStyle/>
          <a:p>
            <a:fld id="{733122C9-A0B9-462F-8757-0847AD287B63}" type="slidenum">
              <a:rPr lang="fr-FR" smtClean="0"/>
              <a:pPr/>
              <a:t>13</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Validation des choix définitifs</a:t>
            </a:r>
            <a:r>
              <a:rPr lang="fr-FR" sz="2000" dirty="0">
                <a:solidFill>
                  <a:srgbClr val="002060"/>
                </a:solidFill>
              </a:rPr>
              <a:t> </a:t>
            </a:r>
          </a:p>
          <a:p>
            <a:pPr marL="0" indent="0">
              <a:buNone/>
            </a:pPr>
            <a:endParaRPr lang="fr-FR" sz="2000" dirty="0"/>
          </a:p>
        </p:txBody>
      </p:sp>
      <p:sp>
        <p:nvSpPr>
          <p:cNvPr id="9" name="Rectangle 8"/>
          <p:cNvSpPr/>
          <p:nvPr/>
        </p:nvSpPr>
        <p:spPr>
          <a:xfrm>
            <a:off x="356373" y="3356992"/>
            <a:ext cx="2559444"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rgbClr val="002060"/>
                </a:solidFill>
              </a:rPr>
              <a:t>Un courriel </a:t>
            </a:r>
            <a:r>
              <a:rPr lang="fr-FR" sz="1600" b="1" dirty="0">
                <a:solidFill>
                  <a:srgbClr val="002060"/>
                </a:solidFill>
              </a:rPr>
              <a:t>avec le récapitulatif des </a:t>
            </a:r>
            <a:r>
              <a:rPr lang="fr-FR" sz="1600" b="1" dirty="0" smtClean="0">
                <a:solidFill>
                  <a:srgbClr val="002060"/>
                </a:solidFill>
              </a:rPr>
              <a:t>choix</a:t>
            </a:r>
            <a:r>
              <a:rPr lang="fr-FR" sz="1600" b="1" dirty="0">
                <a:solidFill>
                  <a:srgbClr val="002060"/>
                </a:solidFill>
              </a:rPr>
              <a:t> est transmis à chaque représentant </a:t>
            </a:r>
            <a:r>
              <a:rPr lang="fr-FR" sz="1600" b="1" dirty="0" smtClean="0">
                <a:solidFill>
                  <a:srgbClr val="002060"/>
                </a:solidFill>
              </a:rPr>
              <a:t>légal. </a:t>
            </a:r>
          </a:p>
          <a:p>
            <a:endParaRPr lang="fr-FR" sz="1600" b="1" dirty="0">
              <a:solidFill>
                <a:srgbClr val="002060"/>
              </a:solidFill>
            </a:endParaRPr>
          </a:p>
          <a:p>
            <a:r>
              <a:rPr lang="fr-FR" sz="1600" b="1" dirty="0" smtClean="0">
                <a:solidFill>
                  <a:srgbClr val="002060"/>
                </a:solidFill>
              </a:rPr>
              <a:t>Les choix peuvent être modifiés jusqu’à la fermeture du service en ligne. </a:t>
            </a:r>
            <a:endParaRPr lang="fr-FR" sz="1600" b="1" dirty="0">
              <a:solidFill>
                <a:srgbClr val="002060"/>
              </a:solidFill>
            </a:endParaRPr>
          </a:p>
        </p:txBody>
      </p:sp>
      <p:sp>
        <p:nvSpPr>
          <p:cNvPr id="3" name="Rectangle 2"/>
          <p:cNvSpPr/>
          <p:nvPr/>
        </p:nvSpPr>
        <p:spPr>
          <a:xfrm>
            <a:off x="25152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3828344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14</a:t>
            </a:fld>
            <a:endParaRPr lang="fr-FR" dirty="0"/>
          </a:p>
        </p:txBody>
      </p:sp>
      <p:sp>
        <p:nvSpPr>
          <p:cNvPr id="12" name="Titre 2"/>
          <p:cNvSpPr>
            <a:spLocks noGrp="1"/>
          </p:cNvSpPr>
          <p:nvPr>
            <p:ph type="title"/>
          </p:nvPr>
        </p:nvSpPr>
        <p:spPr>
          <a:xfrm>
            <a:off x="1" y="1246908"/>
            <a:ext cx="9144000" cy="5131091"/>
          </a:xfrm>
          <a:solidFill>
            <a:srgbClr val="005696"/>
          </a:solidFill>
        </p:spPr>
        <p:txBody>
          <a:bodyPr/>
          <a:lstStyle/>
          <a:p>
            <a:pPr marL="0" indent="0" algn="ctr">
              <a:buNone/>
            </a:pPr>
            <a:r>
              <a:rPr lang="fr-FR" sz="4000" dirty="0" smtClean="0">
                <a:solidFill>
                  <a:schemeClr val="bg1"/>
                </a:solidFill>
              </a:rPr>
              <a:t> </a:t>
            </a:r>
            <a:r>
              <a:rPr lang="fr-FR" sz="3600" dirty="0" smtClean="0">
                <a:solidFill>
                  <a:schemeClr val="bg1"/>
                </a:solidFill>
              </a:rPr>
              <a:t>4</a:t>
            </a:r>
            <a:r>
              <a:rPr lang="fr-FR" sz="3600" i="1" dirty="0" smtClean="0">
                <a:solidFill>
                  <a:schemeClr val="bg1"/>
                </a:solidFill>
              </a:rPr>
              <a:t>. </a:t>
            </a:r>
            <a:r>
              <a:rPr lang="fr-FR" sz="3600" dirty="0">
                <a:solidFill>
                  <a:schemeClr val="bg1"/>
                </a:solidFill>
              </a:rPr>
              <a:t>R</a:t>
            </a:r>
            <a:r>
              <a:rPr lang="fr-FR" sz="3600" dirty="0" smtClean="0">
                <a:solidFill>
                  <a:schemeClr val="bg1"/>
                </a:solidFill>
              </a:rPr>
              <a:t>éponse aux propositions du conseil </a:t>
            </a:r>
            <a:r>
              <a:rPr lang="fr-FR" sz="3600" dirty="0">
                <a:solidFill>
                  <a:schemeClr val="bg1"/>
                </a:solidFill>
              </a:rPr>
              <a:t>de classe </a:t>
            </a:r>
          </a:p>
        </p:txBody>
      </p:sp>
      <p:sp>
        <p:nvSpPr>
          <p:cNvPr id="5" name="ZoneTexte 4"/>
          <p:cNvSpPr txBox="1"/>
          <p:nvPr/>
        </p:nvSpPr>
        <p:spPr>
          <a:xfrm flipH="1">
            <a:off x="29136" y="6502584"/>
            <a:ext cx="10548594" cy="230832"/>
          </a:xfrm>
          <a:prstGeom prst="rect">
            <a:avLst/>
          </a:prstGeom>
          <a:noFill/>
        </p:spPr>
        <p:txBody>
          <a:bodyPr wrap="square" rtlCol="0">
            <a:spAutoFit/>
          </a:bodyPr>
          <a:lstStyle/>
          <a:p>
            <a:r>
              <a:rPr lang="fr-FR" sz="900" dirty="0" smtClean="0"/>
              <a:t>Service en ligne Orientation – Phase définitive 2023</a:t>
            </a:r>
            <a:endParaRPr lang="fr-FR" sz="900" dirty="0"/>
          </a:p>
        </p:txBody>
      </p:sp>
    </p:spTree>
    <p:extLst>
      <p:ext uri="{BB962C8B-B14F-4D97-AF65-F5344CB8AC3E}">
        <p14:creationId xmlns:p14="http://schemas.microsoft.com/office/powerpoint/2010/main" val="1681784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15</a:t>
            </a:fld>
            <a:endParaRPr lang="fr-FR" dirty="0"/>
          </a:p>
        </p:txBody>
      </p:sp>
      <p:sp>
        <p:nvSpPr>
          <p:cNvPr id="6" name="Titre 6"/>
          <p:cNvSpPr txBox="1">
            <a:spLocks/>
          </p:cNvSpPr>
          <p:nvPr/>
        </p:nvSpPr>
        <p:spPr bwMode="gray">
          <a:xfrm>
            <a:off x="1475656" y="352867"/>
            <a:ext cx="7142006" cy="339829"/>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a:solidFill>
                  <a:srgbClr val="005696"/>
                </a:solidFill>
              </a:rPr>
              <a:t>R</a:t>
            </a:r>
            <a:r>
              <a:rPr lang="fr-FR" sz="2000" dirty="0" smtClean="0">
                <a:solidFill>
                  <a:srgbClr val="005696"/>
                </a:solidFill>
              </a:rPr>
              <a:t>éponse aux propositions du conseil de classe</a:t>
            </a:r>
            <a:endParaRPr lang="fr-FR" sz="2000" dirty="0">
              <a:solidFill>
                <a:srgbClr val="005696"/>
              </a:solidFill>
            </a:endParaRPr>
          </a:p>
          <a:p>
            <a:pPr marL="0" indent="0">
              <a:buNone/>
            </a:pPr>
            <a:endParaRPr lang="fr-FR" sz="2000" dirty="0"/>
          </a:p>
        </p:txBody>
      </p:sp>
      <p:sp>
        <p:nvSpPr>
          <p:cNvPr id="9" name="Rectangle 8"/>
          <p:cNvSpPr/>
          <p:nvPr/>
        </p:nvSpPr>
        <p:spPr>
          <a:xfrm>
            <a:off x="675732" y="981111"/>
            <a:ext cx="8088298" cy="1007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rgbClr val="002060"/>
                </a:solidFill>
              </a:rPr>
              <a:t>L’un ou l’autre des représentants légaux peut répondre aux propositions du conseil de classe.</a:t>
            </a:r>
            <a:endParaRPr lang="fr-FR" sz="1600" b="1" dirty="0">
              <a:solidFill>
                <a:srgbClr val="002060"/>
              </a:solidFill>
            </a:endParaRPr>
          </a:p>
        </p:txBody>
      </p:sp>
      <p:sp>
        <p:nvSpPr>
          <p:cNvPr id="3" name="Rectangle 2"/>
          <p:cNvSpPr/>
          <p:nvPr/>
        </p:nvSpPr>
        <p:spPr>
          <a:xfrm>
            <a:off x="260371"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pic>
        <p:nvPicPr>
          <p:cNvPr id="5" name="Image 4"/>
          <p:cNvPicPr>
            <a:picLocks noChangeAspect="1"/>
          </p:cNvPicPr>
          <p:nvPr/>
        </p:nvPicPr>
        <p:blipFill>
          <a:blip r:embed="rId2"/>
          <a:stretch>
            <a:fillRect/>
          </a:stretch>
        </p:blipFill>
        <p:spPr>
          <a:xfrm>
            <a:off x="183152" y="2132856"/>
            <a:ext cx="8960848" cy="3672000"/>
          </a:xfrm>
          <a:prstGeom prst="rect">
            <a:avLst/>
          </a:prstGeom>
        </p:spPr>
      </p:pic>
    </p:spTree>
    <p:extLst>
      <p:ext uri="{BB962C8B-B14F-4D97-AF65-F5344CB8AC3E}">
        <p14:creationId xmlns:p14="http://schemas.microsoft.com/office/powerpoint/2010/main" val="2484050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2</a:t>
            </a:fld>
            <a:endParaRPr lang="fr-FR" dirty="0"/>
          </a:p>
        </p:txBody>
      </p:sp>
      <p:sp>
        <p:nvSpPr>
          <p:cNvPr id="2" name="ZoneTexte 1"/>
          <p:cNvSpPr txBox="1">
            <a:spLocks/>
          </p:cNvSpPr>
          <p:nvPr/>
        </p:nvSpPr>
        <p:spPr>
          <a:xfrm>
            <a:off x="0" y="942000"/>
            <a:ext cx="9142008" cy="5436000"/>
          </a:xfrm>
          <a:prstGeom prst="rect">
            <a:avLst/>
          </a:prstGeom>
          <a:solidFill>
            <a:srgbClr val="005696"/>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endParaRPr lang="fr-FR" sz="3200" b="1" dirty="0">
              <a:solidFill>
                <a:schemeClr val="bg1"/>
              </a:solidFill>
            </a:endParaRPr>
          </a:p>
          <a:p>
            <a:pPr marL="342900" indent="-342900" algn="ctr">
              <a:buAutoNum type="arabicPeriod"/>
            </a:pPr>
            <a:r>
              <a:rPr lang="fr-FR" sz="3200" b="1" dirty="0" smtClean="0">
                <a:solidFill>
                  <a:schemeClr val="bg1"/>
                </a:solidFill>
              </a:rPr>
              <a:t> Connexion au service en ligne Orientation</a:t>
            </a:r>
          </a:p>
          <a:p>
            <a:pPr algn="ctr"/>
            <a:endParaRPr lang="fr-FR" sz="3200" b="1" dirty="0" smtClean="0">
              <a:solidFill>
                <a:schemeClr val="bg1"/>
              </a:solidFill>
            </a:endParaRPr>
          </a:p>
          <a:p>
            <a:pPr algn="ctr"/>
            <a:r>
              <a:rPr lang="fr-FR" sz="2400" b="1" dirty="0" smtClean="0">
                <a:solidFill>
                  <a:schemeClr val="bg1"/>
                </a:solidFill>
              </a:rPr>
              <a:t>Compatible avec tous types de supports, tablettes,    smartphones, ordinateurs</a:t>
            </a:r>
          </a:p>
          <a:p>
            <a:pPr algn="ctr"/>
            <a:endParaRPr lang="fr-FR" sz="2400" b="1" dirty="0" smtClean="0">
              <a:solidFill>
                <a:schemeClr val="bg1"/>
              </a:solidFill>
            </a:endParaRPr>
          </a:p>
          <a:p>
            <a:pPr algn="ctr"/>
            <a:r>
              <a:rPr lang="fr-FR" sz="2400" b="1" dirty="0">
                <a:solidFill>
                  <a:schemeClr val="bg1"/>
                </a:solidFill>
              </a:rPr>
              <a:t>Accès avec l’adresse unique teleservices.education.gouv.fr</a:t>
            </a:r>
            <a:endParaRPr lang="fr-FR" sz="2400" b="1" dirty="0" smtClean="0">
              <a:solidFill>
                <a:schemeClr val="bg1"/>
              </a:solidFill>
            </a:endParaRPr>
          </a:p>
          <a:p>
            <a:pPr algn="ctr"/>
            <a:endParaRPr lang="fr-FR" sz="2400" dirty="0" smtClean="0">
              <a:solidFill>
                <a:schemeClr val="bg1"/>
              </a:solidFill>
            </a:endParaRPr>
          </a:p>
          <a:p>
            <a:endParaRPr lang="fr-FR" sz="2400" dirty="0">
              <a:solidFill>
                <a:schemeClr val="bg1"/>
              </a:solidFill>
            </a:endParaRPr>
          </a:p>
          <a:p>
            <a:endParaRPr lang="fr-FR" sz="2400" dirty="0">
              <a:solidFill>
                <a:schemeClr val="bg1"/>
              </a:solidFill>
            </a:endParaRPr>
          </a:p>
          <a:p>
            <a:endParaRPr lang="fr-FR" sz="2400" dirty="0">
              <a:solidFill>
                <a:schemeClr val="bg1"/>
              </a:solidFill>
            </a:endParaRPr>
          </a:p>
        </p:txBody>
      </p:sp>
      <p:sp>
        <p:nvSpPr>
          <p:cNvPr id="3" name="Rectangle 2"/>
          <p:cNvSpPr/>
          <p:nvPr/>
        </p:nvSpPr>
        <p:spPr>
          <a:xfrm>
            <a:off x="32693"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3870726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3</a:t>
            </a:fld>
            <a:endParaRPr lang="fr-FR" dirty="0"/>
          </a:p>
        </p:txBody>
      </p:sp>
      <p:sp>
        <p:nvSpPr>
          <p:cNvPr id="6" name="Titre 6"/>
          <p:cNvSpPr txBox="1">
            <a:spLocks/>
          </p:cNvSpPr>
          <p:nvPr/>
        </p:nvSpPr>
        <p:spPr bwMode="gray">
          <a:xfrm>
            <a:off x="1403648" y="-49316"/>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005696"/>
                </a:solidFill>
              </a:rPr>
              <a:t>Connexion au service en ligne Orientation</a:t>
            </a:r>
            <a:endParaRPr lang="fr-FR" sz="2000" dirty="0">
              <a:solidFill>
                <a:srgbClr val="005696"/>
              </a:solidFill>
            </a:endParaRPr>
          </a:p>
        </p:txBody>
      </p:sp>
      <p:sp>
        <p:nvSpPr>
          <p:cNvPr id="9" name="Titre 8"/>
          <p:cNvSpPr>
            <a:spLocks noGrp="1"/>
          </p:cNvSpPr>
          <p:nvPr>
            <p:ph type="title"/>
          </p:nvPr>
        </p:nvSpPr>
        <p:spPr>
          <a:xfrm>
            <a:off x="442656" y="958558"/>
            <a:ext cx="8367834" cy="18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endParaRPr lang="fr-FR" sz="1800" b="1" dirty="0" smtClean="0">
              <a:solidFill>
                <a:srgbClr val="000000"/>
              </a:solidFill>
            </a:endParaRPr>
          </a:p>
          <a:p>
            <a:pPr marL="0" indent="0" algn="just" defTabSz="1219170">
              <a:buNone/>
            </a:pPr>
            <a:r>
              <a:rPr lang="fr-FR" sz="1600" dirty="0">
                <a:solidFill>
                  <a:srgbClr val="002060"/>
                </a:solidFill>
              </a:rPr>
              <a:t>L</a:t>
            </a:r>
            <a:r>
              <a:rPr lang="fr-FR" sz="1600" dirty="0" smtClean="0">
                <a:solidFill>
                  <a:srgbClr val="002060"/>
                </a:solidFill>
              </a:rPr>
              <a:t>e </a:t>
            </a:r>
            <a:r>
              <a:rPr lang="fr-FR" sz="1600" dirty="0">
                <a:solidFill>
                  <a:srgbClr val="002060"/>
                </a:solidFill>
              </a:rPr>
              <a:t>compte d’un représentant légal </a:t>
            </a:r>
            <a:r>
              <a:rPr lang="fr-FR" sz="1600" b="0" dirty="0">
                <a:solidFill>
                  <a:srgbClr val="002060"/>
                </a:solidFill>
              </a:rPr>
              <a:t>permet de saisir les </a:t>
            </a:r>
            <a:r>
              <a:rPr lang="fr-FR" sz="1600" b="0" dirty="0" smtClean="0">
                <a:solidFill>
                  <a:srgbClr val="002060"/>
                </a:solidFill>
              </a:rPr>
              <a:t>choix définitifs et de répondre aux propositions du conseil </a:t>
            </a:r>
            <a:r>
              <a:rPr lang="fr-FR" sz="1600" b="0" dirty="0">
                <a:solidFill>
                  <a:srgbClr val="002060"/>
                </a:solidFill>
              </a:rPr>
              <a:t>de </a:t>
            </a:r>
            <a:r>
              <a:rPr lang="fr-FR" sz="1600" b="0" dirty="0" smtClean="0">
                <a:solidFill>
                  <a:srgbClr val="002060"/>
                </a:solidFill>
              </a:rPr>
              <a:t>classe.</a:t>
            </a:r>
            <a:r>
              <a:rPr lang="fr-FR" sz="1600" b="0" dirty="0">
                <a:solidFill>
                  <a:srgbClr val="002060"/>
                </a:solidFill>
              </a:rPr>
              <a:t> </a:t>
            </a:r>
            <a:endParaRPr lang="fr-FR" sz="1600" b="0" dirty="0" smtClean="0">
              <a:solidFill>
                <a:srgbClr val="002060"/>
              </a:solidFill>
            </a:endParaRPr>
          </a:p>
          <a:p>
            <a:pPr marL="0" indent="0" algn="just" defTabSz="1219170">
              <a:buNone/>
            </a:pPr>
            <a:endParaRPr lang="fr-FR" sz="1600" dirty="0">
              <a:solidFill>
                <a:srgbClr val="002060"/>
              </a:solidFill>
            </a:endParaRPr>
          </a:p>
          <a:p>
            <a:pPr marL="0" indent="0" algn="just" defTabSz="1219170">
              <a:buNone/>
            </a:pPr>
            <a:r>
              <a:rPr lang="fr-FR" sz="1600" dirty="0" smtClean="0">
                <a:solidFill>
                  <a:srgbClr val="002060"/>
                </a:solidFill>
              </a:rPr>
              <a:t>Le compte </a:t>
            </a:r>
            <a:r>
              <a:rPr lang="fr-FR" sz="1600" dirty="0">
                <a:solidFill>
                  <a:srgbClr val="002060"/>
                </a:solidFill>
              </a:rPr>
              <a:t>d’un élève </a:t>
            </a:r>
            <a:r>
              <a:rPr lang="fr-FR" sz="1600" b="0" dirty="0">
                <a:solidFill>
                  <a:srgbClr val="002060"/>
                </a:solidFill>
              </a:rPr>
              <a:t>permet uniquement de consulter les saisies effectuées par le représentant légal.</a:t>
            </a:r>
          </a:p>
          <a:p>
            <a:pPr marL="0" indent="0" defTabSz="1219170">
              <a:buNone/>
            </a:pPr>
            <a:endParaRPr lang="fr-FR" sz="2400" dirty="0">
              <a:solidFill>
                <a:srgbClr val="000000"/>
              </a:solidFill>
            </a:endParaRPr>
          </a:p>
        </p:txBody>
      </p:sp>
      <p:sp>
        <p:nvSpPr>
          <p:cNvPr id="2" name="Rectangle 1"/>
          <p:cNvSpPr/>
          <p:nvPr/>
        </p:nvSpPr>
        <p:spPr>
          <a:xfrm>
            <a:off x="27841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pic>
        <p:nvPicPr>
          <p:cNvPr id="3" name="Image 2"/>
          <p:cNvPicPr>
            <a:picLocks noChangeAspect="1"/>
          </p:cNvPicPr>
          <p:nvPr/>
        </p:nvPicPr>
        <p:blipFill>
          <a:blip r:embed="rId2"/>
          <a:stretch>
            <a:fillRect/>
          </a:stretch>
        </p:blipFill>
        <p:spPr>
          <a:xfrm>
            <a:off x="315977" y="2348880"/>
            <a:ext cx="8492245" cy="3708000"/>
          </a:xfrm>
          <a:prstGeom prst="rect">
            <a:avLst/>
          </a:prstGeom>
        </p:spPr>
      </p:pic>
    </p:spTree>
    <p:extLst>
      <p:ext uri="{BB962C8B-B14F-4D97-AF65-F5344CB8AC3E}">
        <p14:creationId xmlns:p14="http://schemas.microsoft.com/office/powerpoint/2010/main" val="1941349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4</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Connexion au service en ligne Orientation</a:t>
            </a:r>
            <a:r>
              <a:rPr lang="fr-FR" sz="2000" dirty="0">
                <a:solidFill>
                  <a:srgbClr val="005696"/>
                </a:solidFill>
              </a:rPr>
              <a:t> </a:t>
            </a:r>
          </a:p>
          <a:p>
            <a:pPr marL="0" indent="0">
              <a:buNone/>
            </a:pPr>
            <a:endParaRPr lang="fr-FR" sz="2000" dirty="0"/>
          </a:p>
        </p:txBody>
      </p:sp>
      <p:sp>
        <p:nvSpPr>
          <p:cNvPr id="7" name="Titre 8"/>
          <p:cNvSpPr>
            <a:spLocks noGrp="1"/>
          </p:cNvSpPr>
          <p:nvPr>
            <p:ph type="title"/>
          </p:nvPr>
        </p:nvSpPr>
        <p:spPr>
          <a:xfrm>
            <a:off x="575088" y="987620"/>
            <a:ext cx="820891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endParaRPr lang="fr-FR" b="1" dirty="0" smtClean="0">
              <a:solidFill>
                <a:srgbClr val="000000"/>
              </a:solidFill>
            </a:endParaRPr>
          </a:p>
          <a:p>
            <a:pPr marL="0" indent="0" defTabSz="1219170">
              <a:buNone/>
            </a:pPr>
            <a:r>
              <a:rPr lang="fr-FR" sz="1800" dirty="0" smtClean="0">
                <a:solidFill>
                  <a:schemeClr val="bg1"/>
                </a:solidFill>
              </a:rPr>
              <a:t/>
            </a:r>
            <a:br>
              <a:rPr lang="fr-FR" sz="1800" dirty="0" smtClean="0">
                <a:solidFill>
                  <a:schemeClr val="bg1"/>
                </a:solidFill>
              </a:rPr>
            </a:br>
            <a:r>
              <a:rPr lang="fr-FR" sz="1800" dirty="0" smtClean="0">
                <a:solidFill>
                  <a:schemeClr val="bg1"/>
                </a:solidFill>
              </a:rPr>
              <a:t/>
            </a:r>
            <a:br>
              <a:rPr lang="fr-FR" sz="1800" dirty="0" smtClean="0">
                <a:solidFill>
                  <a:schemeClr val="bg1"/>
                </a:solidFill>
              </a:rPr>
            </a:br>
            <a:r>
              <a:rPr lang="fr-FR" sz="1600" dirty="0" smtClean="0">
                <a:solidFill>
                  <a:srgbClr val="002060"/>
                </a:solidFill>
              </a:rPr>
              <a:t>Connexion </a:t>
            </a:r>
            <a:r>
              <a:rPr lang="fr-FR" sz="1600" dirty="0">
                <a:solidFill>
                  <a:srgbClr val="002060"/>
                </a:solidFill>
              </a:rPr>
              <a:t>au portail Scolarité services avec mon compte </a:t>
            </a:r>
            <a:r>
              <a:rPr lang="fr-FR" sz="1600" dirty="0" err="1" smtClean="0">
                <a:solidFill>
                  <a:srgbClr val="002060"/>
                </a:solidFill>
              </a:rPr>
              <a:t>EduConnect</a:t>
            </a:r>
            <a:r>
              <a:rPr lang="fr-FR" sz="1600" dirty="0" smtClean="0">
                <a:solidFill>
                  <a:srgbClr val="002060"/>
                </a:solidFill>
              </a:rPr>
              <a:t>.</a:t>
            </a:r>
            <a:br>
              <a:rPr lang="fr-FR" sz="1600" dirty="0" smtClean="0">
                <a:solidFill>
                  <a:srgbClr val="002060"/>
                </a:solidFill>
              </a:rPr>
            </a:br>
            <a:r>
              <a:rPr lang="fr-FR" sz="1600" dirty="0">
                <a:solidFill>
                  <a:srgbClr val="002060"/>
                </a:solidFill>
              </a:rPr>
              <a:t/>
            </a:r>
            <a:br>
              <a:rPr lang="fr-FR" sz="1600" dirty="0">
                <a:solidFill>
                  <a:srgbClr val="002060"/>
                </a:solidFill>
              </a:rPr>
            </a:br>
            <a:r>
              <a:rPr lang="fr-FR" sz="1600" dirty="0" smtClean="0">
                <a:solidFill>
                  <a:srgbClr val="002060"/>
                </a:solidFill>
              </a:rPr>
              <a:t>Accès </a:t>
            </a:r>
            <a:r>
              <a:rPr lang="fr-FR" sz="1600" dirty="0">
                <a:solidFill>
                  <a:srgbClr val="002060"/>
                </a:solidFill>
              </a:rPr>
              <a:t>avec l’identifiant et le mot de passe </a:t>
            </a:r>
            <a:r>
              <a:rPr lang="fr-FR" sz="1600" dirty="0" smtClean="0">
                <a:solidFill>
                  <a:srgbClr val="002060"/>
                </a:solidFill>
              </a:rPr>
              <a:t> transmis </a:t>
            </a:r>
            <a:r>
              <a:rPr lang="fr-FR" sz="1600" dirty="0">
                <a:solidFill>
                  <a:srgbClr val="002060"/>
                </a:solidFill>
              </a:rPr>
              <a:t>par le chef </a:t>
            </a:r>
            <a:r>
              <a:rPr lang="fr-FR" sz="1600" dirty="0" smtClean="0">
                <a:solidFill>
                  <a:srgbClr val="002060"/>
                </a:solidFill>
              </a:rPr>
              <a:t>d’établissement.</a:t>
            </a:r>
            <a:br>
              <a:rPr lang="fr-FR" sz="1600" dirty="0" smtClean="0">
                <a:solidFill>
                  <a:srgbClr val="002060"/>
                </a:solidFill>
              </a:rPr>
            </a:br>
            <a:r>
              <a:rPr lang="fr-FR" sz="1800" dirty="0" smtClean="0">
                <a:solidFill>
                  <a:srgbClr val="002060"/>
                </a:solidFill>
              </a:rPr>
              <a:t/>
            </a:r>
            <a:br>
              <a:rPr lang="fr-FR" sz="1800" dirty="0" smtClean="0">
                <a:solidFill>
                  <a:srgbClr val="002060"/>
                </a:solidFill>
              </a:rPr>
            </a:br>
            <a:r>
              <a:rPr lang="fr-FR" sz="1800" b="0" dirty="0" smtClean="0">
                <a:solidFill>
                  <a:schemeClr val="bg1"/>
                </a:solidFill>
              </a:rPr>
              <a:t>.</a:t>
            </a:r>
          </a:p>
          <a:p>
            <a:pPr marL="0" indent="0" defTabSz="1219170">
              <a:buNone/>
            </a:pPr>
            <a:endParaRPr lang="fr-FR" sz="2400" dirty="0">
              <a:solidFill>
                <a:srgbClr val="000000"/>
              </a:solidFill>
            </a:endParaRPr>
          </a:p>
        </p:txBody>
      </p:sp>
      <p:sp>
        <p:nvSpPr>
          <p:cNvPr id="2" name="Rectangle 1"/>
          <p:cNvSpPr/>
          <p:nvPr/>
        </p:nvSpPr>
        <p:spPr>
          <a:xfrm>
            <a:off x="25152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pic>
        <p:nvPicPr>
          <p:cNvPr id="3" name="Image 2"/>
          <p:cNvPicPr>
            <a:picLocks noChangeAspect="1"/>
          </p:cNvPicPr>
          <p:nvPr/>
        </p:nvPicPr>
        <p:blipFill>
          <a:blip r:embed="rId2"/>
          <a:stretch>
            <a:fillRect/>
          </a:stretch>
        </p:blipFill>
        <p:spPr>
          <a:xfrm>
            <a:off x="781040" y="1806000"/>
            <a:ext cx="7443488" cy="4572000"/>
          </a:xfrm>
          <a:prstGeom prst="rect">
            <a:avLst/>
          </a:prstGeom>
        </p:spPr>
      </p:pic>
    </p:spTree>
    <p:extLst>
      <p:ext uri="{BB962C8B-B14F-4D97-AF65-F5344CB8AC3E}">
        <p14:creationId xmlns:p14="http://schemas.microsoft.com/office/powerpoint/2010/main" val="1741741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5</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Connexion au service en ligne Orientation</a:t>
            </a:r>
            <a:r>
              <a:rPr lang="fr-FR" sz="2000" dirty="0">
                <a:solidFill>
                  <a:srgbClr val="005696"/>
                </a:solidFill>
              </a:rPr>
              <a:t> </a:t>
            </a:r>
          </a:p>
          <a:p>
            <a:pPr marL="0" indent="0">
              <a:buNone/>
            </a:pPr>
            <a:endParaRPr lang="fr-FR" sz="2000" dirty="0"/>
          </a:p>
        </p:txBody>
      </p:sp>
      <p:sp>
        <p:nvSpPr>
          <p:cNvPr id="2" name="ZoneTexte 1"/>
          <p:cNvSpPr txBox="1"/>
          <p:nvPr/>
        </p:nvSpPr>
        <p:spPr>
          <a:xfrm>
            <a:off x="548284" y="1087400"/>
            <a:ext cx="5735866" cy="646331"/>
          </a:xfrm>
          <a:prstGeom prst="rect">
            <a:avLst/>
          </a:prstGeom>
          <a:noFill/>
          <a:ln>
            <a:noFill/>
          </a:ln>
        </p:spPr>
        <p:txBody>
          <a:bodyPr wrap="none" rtlCol="0">
            <a:spAutoFit/>
          </a:bodyPr>
          <a:lstStyle/>
          <a:p>
            <a:r>
              <a:rPr lang="fr-FR" sz="1600" b="1" dirty="0">
                <a:solidFill>
                  <a:srgbClr val="002060"/>
                </a:solidFill>
              </a:rPr>
              <a:t>Accès aux services en ligne dans le menu </a:t>
            </a:r>
            <a:r>
              <a:rPr lang="fr-FR" sz="1600" b="1" u="sng" dirty="0">
                <a:solidFill>
                  <a:srgbClr val="0070C0"/>
                </a:solidFill>
              </a:rPr>
              <a:t>Mes </a:t>
            </a:r>
            <a:r>
              <a:rPr lang="fr-FR" sz="1600" b="1" u="sng" dirty="0" smtClean="0">
                <a:solidFill>
                  <a:srgbClr val="0070C0"/>
                </a:solidFill>
              </a:rPr>
              <a:t>services.</a:t>
            </a:r>
            <a:r>
              <a:rPr lang="fr-FR" b="1" dirty="0"/>
              <a:t> </a:t>
            </a:r>
          </a:p>
          <a:p>
            <a:endParaRPr lang="fr-FR" b="1" dirty="0"/>
          </a:p>
        </p:txBody>
      </p:sp>
      <p:sp>
        <p:nvSpPr>
          <p:cNvPr id="5" name="Rectangle 4"/>
          <p:cNvSpPr/>
          <p:nvPr/>
        </p:nvSpPr>
        <p:spPr>
          <a:xfrm>
            <a:off x="263415"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pic>
        <p:nvPicPr>
          <p:cNvPr id="7" name="Image 6"/>
          <p:cNvPicPr>
            <a:picLocks noChangeAspect="1"/>
          </p:cNvPicPr>
          <p:nvPr/>
        </p:nvPicPr>
        <p:blipFill>
          <a:blip r:embed="rId2"/>
          <a:stretch>
            <a:fillRect/>
          </a:stretch>
        </p:blipFill>
        <p:spPr>
          <a:xfrm>
            <a:off x="467544" y="1628800"/>
            <a:ext cx="8113061" cy="4572000"/>
          </a:xfrm>
          <a:prstGeom prst="rect">
            <a:avLst/>
          </a:prstGeom>
        </p:spPr>
      </p:pic>
    </p:spTree>
    <p:extLst>
      <p:ext uri="{BB962C8B-B14F-4D97-AF65-F5344CB8AC3E}">
        <p14:creationId xmlns:p14="http://schemas.microsoft.com/office/powerpoint/2010/main" val="632260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6</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Connexion au service </a:t>
            </a:r>
            <a:r>
              <a:rPr lang="fr-FR" sz="2000" dirty="0">
                <a:solidFill>
                  <a:srgbClr val="005696"/>
                </a:solidFill>
              </a:rPr>
              <a:t>en ligne </a:t>
            </a:r>
            <a:r>
              <a:rPr lang="fr-FR" sz="2000" dirty="0" smtClean="0">
                <a:solidFill>
                  <a:srgbClr val="005696"/>
                </a:solidFill>
              </a:rPr>
              <a:t>Orientation</a:t>
            </a:r>
            <a:r>
              <a:rPr lang="fr-FR" sz="2000" dirty="0">
                <a:solidFill>
                  <a:srgbClr val="005696"/>
                </a:solidFill>
              </a:rPr>
              <a:t> </a:t>
            </a:r>
          </a:p>
          <a:p>
            <a:pPr marL="0" indent="0">
              <a:buNone/>
            </a:pPr>
            <a:endParaRPr lang="fr-FR" sz="2000" dirty="0"/>
          </a:p>
        </p:txBody>
      </p:sp>
      <p:sp>
        <p:nvSpPr>
          <p:cNvPr id="7" name="Rectangle 6"/>
          <p:cNvSpPr/>
          <p:nvPr/>
        </p:nvSpPr>
        <p:spPr>
          <a:xfrm>
            <a:off x="539552" y="830382"/>
            <a:ext cx="7541994" cy="1079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Sur la page d’accueil de Scolarité services je clique sur Orientation à partir de la date indiquée par le chef </a:t>
            </a:r>
            <a:r>
              <a:rPr lang="fr-FR" sz="1600" b="1" dirty="0" smtClean="0">
                <a:solidFill>
                  <a:srgbClr val="002060"/>
                </a:solidFill>
              </a:rPr>
              <a:t>d’établissement.</a:t>
            </a:r>
            <a:endParaRPr lang="fr-FR" sz="1600" b="1" dirty="0">
              <a:solidFill>
                <a:srgbClr val="002060"/>
              </a:solidFill>
            </a:endParaRPr>
          </a:p>
        </p:txBody>
      </p:sp>
      <p:pic>
        <p:nvPicPr>
          <p:cNvPr id="2" name="Image 1"/>
          <p:cNvPicPr>
            <a:picLocks noChangeAspect="1"/>
          </p:cNvPicPr>
          <p:nvPr/>
        </p:nvPicPr>
        <p:blipFill>
          <a:blip r:embed="rId2"/>
          <a:stretch>
            <a:fillRect/>
          </a:stretch>
        </p:blipFill>
        <p:spPr>
          <a:xfrm>
            <a:off x="511553" y="1881042"/>
            <a:ext cx="8632447" cy="4248000"/>
          </a:xfrm>
          <a:prstGeom prst="rect">
            <a:avLst/>
          </a:prstGeom>
        </p:spPr>
      </p:pic>
      <p:sp>
        <p:nvSpPr>
          <p:cNvPr id="3" name="Rectangle 2"/>
          <p:cNvSpPr/>
          <p:nvPr/>
        </p:nvSpPr>
        <p:spPr>
          <a:xfrm>
            <a:off x="25152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621403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7</a:t>
            </a:fld>
            <a:endParaRPr lang="fr-FR" dirty="0"/>
          </a:p>
        </p:txBody>
      </p:sp>
      <p:sp>
        <p:nvSpPr>
          <p:cNvPr id="12" name="Titre 2"/>
          <p:cNvSpPr>
            <a:spLocks noGrp="1"/>
          </p:cNvSpPr>
          <p:nvPr>
            <p:ph type="title"/>
          </p:nvPr>
        </p:nvSpPr>
        <p:spPr>
          <a:xfrm>
            <a:off x="1" y="1196752"/>
            <a:ext cx="9144000" cy="5181248"/>
          </a:xfrm>
          <a:solidFill>
            <a:srgbClr val="005696"/>
          </a:solidFill>
        </p:spPr>
        <p:txBody>
          <a:bodyPr/>
          <a:lstStyle/>
          <a:p>
            <a:pPr marL="0" indent="0" algn="ctr">
              <a:buNone/>
            </a:pPr>
            <a:r>
              <a:rPr lang="fr-FR" sz="3600" smtClean="0">
                <a:solidFill>
                  <a:schemeClr val="bg1"/>
                </a:solidFill>
              </a:rPr>
              <a:t>2. Saisie des choix définitifs</a:t>
            </a:r>
            <a:endParaRPr lang="fr-FR" sz="3600" dirty="0">
              <a:solidFill>
                <a:schemeClr val="bg1"/>
              </a:solidFill>
            </a:endParaRPr>
          </a:p>
        </p:txBody>
      </p:sp>
      <p:sp>
        <p:nvSpPr>
          <p:cNvPr id="2" name="Rectangle 1"/>
          <p:cNvSpPr/>
          <p:nvPr/>
        </p:nvSpPr>
        <p:spPr>
          <a:xfrm>
            <a:off x="64918"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4076668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19489" y="1556792"/>
            <a:ext cx="7233878" cy="4572000"/>
          </a:xfrm>
          <a:prstGeom prst="rect">
            <a:avLst/>
          </a:prstGeom>
        </p:spPr>
      </p:pic>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8</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Saisie des choix définitifs</a:t>
            </a:r>
          </a:p>
          <a:p>
            <a:pPr marL="0" indent="0">
              <a:buNone/>
            </a:pPr>
            <a:r>
              <a:rPr lang="fr-FR" sz="2000" dirty="0" smtClean="0">
                <a:solidFill>
                  <a:srgbClr val="005696"/>
                </a:solidFill>
              </a:rPr>
              <a:t> </a:t>
            </a:r>
            <a:endParaRPr lang="fr-FR" sz="2000" dirty="0"/>
          </a:p>
        </p:txBody>
      </p:sp>
      <p:sp>
        <p:nvSpPr>
          <p:cNvPr id="8" name="Rectangle 7"/>
          <p:cNvSpPr/>
          <p:nvPr/>
        </p:nvSpPr>
        <p:spPr>
          <a:xfrm>
            <a:off x="827584" y="661727"/>
            <a:ext cx="7524368" cy="1082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rgbClr val="002060"/>
                </a:solidFill>
              </a:rPr>
              <a:t>Présentation </a:t>
            </a:r>
            <a:r>
              <a:rPr lang="fr-FR" sz="1600" b="1" dirty="0">
                <a:solidFill>
                  <a:srgbClr val="002060"/>
                </a:solidFill>
              </a:rPr>
              <a:t>de chaque phase </a:t>
            </a:r>
            <a:r>
              <a:rPr lang="fr-FR" sz="1600" b="1" dirty="0" smtClean="0">
                <a:solidFill>
                  <a:srgbClr val="002060"/>
                </a:solidFill>
              </a:rPr>
              <a:t>pour repérer les différentes étapes.</a:t>
            </a:r>
            <a:endParaRPr lang="fr-FR" sz="1600" b="1" dirty="0">
              <a:solidFill>
                <a:srgbClr val="002060"/>
              </a:solidFill>
            </a:endParaRPr>
          </a:p>
        </p:txBody>
      </p:sp>
      <p:sp>
        <p:nvSpPr>
          <p:cNvPr id="5" name="Rectangle 4"/>
          <p:cNvSpPr/>
          <p:nvPr/>
        </p:nvSpPr>
        <p:spPr>
          <a:xfrm>
            <a:off x="25152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2823248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smtClean="0"/>
              <a:t>2022-2023</a:t>
            </a:r>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9</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smtClean="0"/>
          </a:p>
          <a:p>
            <a:pPr marL="0" indent="0">
              <a:buNone/>
            </a:pPr>
            <a:r>
              <a:rPr lang="fr-FR" sz="2000" dirty="0" smtClean="0">
                <a:solidFill>
                  <a:srgbClr val="005696"/>
                </a:solidFill>
              </a:rPr>
              <a:t>Saisie des choix définitifs</a:t>
            </a:r>
          </a:p>
          <a:p>
            <a:pPr marL="0" indent="0">
              <a:buNone/>
            </a:pPr>
            <a:endParaRPr lang="fr-FR" sz="2000" dirty="0"/>
          </a:p>
        </p:txBody>
      </p:sp>
      <p:sp>
        <p:nvSpPr>
          <p:cNvPr id="8" name="Rectangle 7"/>
          <p:cNvSpPr/>
          <p:nvPr/>
        </p:nvSpPr>
        <p:spPr>
          <a:xfrm>
            <a:off x="827584" y="696837"/>
            <a:ext cx="7848872" cy="1355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600" b="1" dirty="0" smtClean="0">
              <a:solidFill>
                <a:schemeClr val="bg1"/>
              </a:solidFill>
            </a:endParaRPr>
          </a:p>
          <a:p>
            <a:pPr algn="just"/>
            <a:r>
              <a:rPr lang="fr-FR" sz="1600" b="1" dirty="0" smtClean="0">
                <a:solidFill>
                  <a:srgbClr val="002060"/>
                </a:solidFill>
              </a:rPr>
              <a:t>Le </a:t>
            </a:r>
            <a:r>
              <a:rPr lang="fr-FR" sz="1600" b="1" dirty="0">
                <a:solidFill>
                  <a:srgbClr val="002060"/>
                </a:solidFill>
              </a:rPr>
              <a:t>bouton « + Ajouter </a:t>
            </a:r>
            <a:r>
              <a:rPr lang="fr-FR" sz="1600" b="1" dirty="0" smtClean="0">
                <a:solidFill>
                  <a:srgbClr val="002060"/>
                </a:solidFill>
              </a:rPr>
              <a:t>un choix définitif</a:t>
            </a:r>
            <a:r>
              <a:rPr lang="fr-FR" sz="1600" b="1" dirty="0">
                <a:solidFill>
                  <a:srgbClr val="002060"/>
                </a:solidFill>
              </a:rPr>
              <a:t> » ouvre une pop-up qui permet la sélection d’une voie d’orientation, les </a:t>
            </a:r>
            <a:r>
              <a:rPr lang="fr-FR" sz="1600" b="1" dirty="0" smtClean="0">
                <a:solidFill>
                  <a:srgbClr val="002060"/>
                </a:solidFill>
              </a:rPr>
              <a:t>choix doivent </a:t>
            </a:r>
            <a:r>
              <a:rPr lang="fr-FR" sz="1600" b="1" dirty="0">
                <a:solidFill>
                  <a:srgbClr val="002060"/>
                </a:solidFill>
              </a:rPr>
              <a:t>être </a:t>
            </a:r>
            <a:r>
              <a:rPr lang="fr-FR" sz="1600" b="1" dirty="0" smtClean="0">
                <a:solidFill>
                  <a:srgbClr val="002060"/>
                </a:solidFill>
              </a:rPr>
              <a:t>validés </a:t>
            </a:r>
            <a:r>
              <a:rPr lang="fr-FR" sz="1600" b="1" dirty="0">
                <a:solidFill>
                  <a:srgbClr val="002060"/>
                </a:solidFill>
              </a:rPr>
              <a:t>pour être </a:t>
            </a:r>
            <a:r>
              <a:rPr lang="fr-FR" sz="1600" b="1" dirty="0" smtClean="0">
                <a:solidFill>
                  <a:srgbClr val="002060"/>
                </a:solidFill>
              </a:rPr>
              <a:t>enregistrés.</a:t>
            </a:r>
            <a:endParaRPr lang="fr-FR" sz="1600" b="1" dirty="0">
              <a:solidFill>
                <a:srgbClr val="002060"/>
              </a:solidFill>
            </a:endParaRPr>
          </a:p>
          <a:p>
            <a:endParaRPr lang="fr-FR" b="1" dirty="0">
              <a:solidFill>
                <a:schemeClr val="bg1"/>
              </a:solidFill>
            </a:endParaRPr>
          </a:p>
        </p:txBody>
      </p:sp>
      <p:pic>
        <p:nvPicPr>
          <p:cNvPr id="3" name="Image 2"/>
          <p:cNvPicPr>
            <a:picLocks noChangeAspect="1"/>
          </p:cNvPicPr>
          <p:nvPr/>
        </p:nvPicPr>
        <p:blipFill>
          <a:blip r:embed="rId2"/>
          <a:stretch>
            <a:fillRect/>
          </a:stretch>
        </p:blipFill>
        <p:spPr>
          <a:xfrm>
            <a:off x="251520" y="1916832"/>
            <a:ext cx="8639175" cy="4276725"/>
          </a:xfrm>
          <a:prstGeom prst="rect">
            <a:avLst/>
          </a:prstGeom>
        </p:spPr>
      </p:pic>
      <p:sp>
        <p:nvSpPr>
          <p:cNvPr id="5" name="Rectangle 4"/>
          <p:cNvSpPr/>
          <p:nvPr/>
        </p:nvSpPr>
        <p:spPr>
          <a:xfrm>
            <a:off x="25152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3342848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1BCC4C50187D4683BA652F74F6DBDD" ma:contentTypeVersion="1" ma:contentTypeDescription="Crée un document." ma:contentTypeScope="" ma:versionID="a3018e4aaa0a5a7008ca94df97e96ae8">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2.xml><?xml version="1.0" encoding="utf-8"?>
<ds:datastoreItem xmlns:ds="http://schemas.openxmlformats.org/officeDocument/2006/customXml" ds:itemID="{E6656257-24A3-4115-A9A3-E06C081F67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B279A5-87A2-445D-95C3-916EB9C5F0E3}">
  <ds:schemaRefs>
    <ds:schemaRef ds:uri="http://purl.org/dc/elements/1.1/"/>
    <ds:schemaRef ds:uri="http://purl.org/dc/terms/"/>
    <ds:schemaRef ds:uri="http://purl.org/dc/dcmitype/"/>
    <ds:schemaRef ds:uri="http://schemas.microsoft.com/sharepoint/v3"/>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MINISTÈRIEL</Template>
  <TotalTime>640</TotalTime>
  <Words>506</Words>
  <Application>Microsoft Office PowerPoint</Application>
  <PresentationFormat>Affichage à l'écran (4:3)</PresentationFormat>
  <Paragraphs>110</Paragraphs>
  <Slides>15</Slides>
  <Notes>0</Notes>
  <HiddenSlides>0</HiddenSlides>
  <MMClips>0</MMClips>
  <ScaleCrop>false</ScaleCrop>
  <HeadingPairs>
    <vt:vector size="6" baseType="variant">
      <vt:variant>
        <vt:lpstr>Polices utilisées</vt:lpstr>
      </vt:variant>
      <vt:variant>
        <vt:i4>1</vt:i4>
      </vt:variant>
      <vt:variant>
        <vt:lpstr>Thème</vt:lpstr>
      </vt:variant>
      <vt:variant>
        <vt:i4>1</vt:i4>
      </vt:variant>
      <vt:variant>
        <vt:lpstr>Titres des diapositives</vt:lpstr>
      </vt:variant>
      <vt:variant>
        <vt:i4>15</vt:i4>
      </vt:variant>
    </vt:vector>
  </HeadingPairs>
  <TitlesOfParts>
    <vt:vector size="17" baseType="lpstr">
      <vt:lpstr>Arial</vt:lpstr>
      <vt:lpstr>MINISTÈRIEL</vt:lpstr>
      <vt:lpstr>Présentation PowerPoint</vt:lpstr>
      <vt:lpstr>Présentation PowerPoint</vt:lpstr>
      <vt:lpstr> Le compte d’un représentant légal permet de saisir les choix définitifs et de répondre aux propositions du conseil de classe.   Le compte d’un élève permet uniquement de consulter les saisies effectuées par le représentant légal. </vt:lpstr>
      <vt:lpstr>   Connexion au portail Scolarité services avec mon compte EduConnect.  Accès avec l’identifiant et le mot de passe  transmis par le chef d’établissement.  . </vt:lpstr>
      <vt:lpstr>Présentation PowerPoint</vt:lpstr>
      <vt:lpstr>Présentation PowerPoint</vt:lpstr>
      <vt:lpstr>2. Saisie des choix définitifs</vt:lpstr>
      <vt:lpstr>Présentation PowerPoint</vt:lpstr>
      <vt:lpstr>Présentation PowerPoint</vt:lpstr>
      <vt:lpstr>Présentation PowerPoint</vt:lpstr>
      <vt:lpstr> 3.Validation des choix définitifs</vt:lpstr>
      <vt:lpstr>Présentation PowerPoint</vt:lpstr>
      <vt:lpstr>Présentation PowerPoint</vt:lpstr>
      <vt:lpstr> 4. Réponse aux propositions du conseil de classe </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lbenattia</cp:lastModifiedBy>
  <cp:revision>74</cp:revision>
  <dcterms:created xsi:type="dcterms:W3CDTF">2020-03-05T15:21:24Z</dcterms:created>
  <dcterms:modified xsi:type="dcterms:W3CDTF">2023-02-06T12:56:00Z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0x0101004C1BCC4C50187D4683BA652F74F6DBDD</vt:lpwstr>
  </property>
</Properties>
</file>