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32"/>
  </p:notesMasterIdLst>
  <p:handoutMasterIdLst>
    <p:handoutMasterId r:id="rId33"/>
  </p:handoutMasterIdLst>
  <p:sldIdLst>
    <p:sldId id="326" r:id="rId2"/>
    <p:sldId id="329" r:id="rId3"/>
    <p:sldId id="367" r:id="rId4"/>
    <p:sldId id="413" r:id="rId5"/>
    <p:sldId id="414" r:id="rId6"/>
    <p:sldId id="360" r:id="rId7"/>
    <p:sldId id="361" r:id="rId8"/>
    <p:sldId id="362" r:id="rId9"/>
    <p:sldId id="405" r:id="rId10"/>
    <p:sldId id="407" r:id="rId11"/>
    <p:sldId id="408" r:id="rId12"/>
    <p:sldId id="409" r:id="rId13"/>
    <p:sldId id="411" r:id="rId14"/>
    <p:sldId id="357" r:id="rId15"/>
    <p:sldId id="366" r:id="rId16"/>
    <p:sldId id="365" r:id="rId17"/>
    <p:sldId id="371" r:id="rId18"/>
    <p:sldId id="415" r:id="rId19"/>
    <p:sldId id="343" r:id="rId20"/>
    <p:sldId id="372" r:id="rId21"/>
    <p:sldId id="373" r:id="rId22"/>
    <p:sldId id="345" r:id="rId23"/>
    <p:sldId id="397" r:id="rId24"/>
    <p:sldId id="398" r:id="rId25"/>
    <p:sldId id="416" r:id="rId26"/>
    <p:sldId id="417" r:id="rId27"/>
    <p:sldId id="419" r:id="rId28"/>
    <p:sldId id="399" r:id="rId29"/>
    <p:sldId id="400" r:id="rId30"/>
    <p:sldId id="404" r:id="rId31"/>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PARCOURSUP" id="{0B896E98-F45E-4768-8620-EDDF394BE181}">
          <p14:sldIdLst>
            <p14:sldId id="326"/>
            <p14:sldId id="329"/>
            <p14:sldId id="367"/>
            <p14:sldId id="413"/>
            <p14:sldId id="414"/>
            <p14:sldId id="360"/>
            <p14:sldId id="361"/>
            <p14:sldId id="362"/>
            <p14:sldId id="405"/>
            <p14:sldId id="407"/>
            <p14:sldId id="408"/>
            <p14:sldId id="409"/>
            <p14:sldId id="411"/>
            <p14:sldId id="357"/>
            <p14:sldId id="366"/>
            <p14:sldId id="365"/>
            <p14:sldId id="371"/>
            <p14:sldId id="415"/>
            <p14:sldId id="343"/>
            <p14:sldId id="372"/>
            <p14:sldId id="373"/>
            <p14:sldId id="345"/>
            <p14:sldId id="397"/>
            <p14:sldId id="398"/>
            <p14:sldId id="416"/>
            <p14:sldId id="417"/>
            <p14:sldId id="419"/>
            <p14:sldId id="399"/>
            <p14:sldId id="400"/>
            <p14:sldId id="404"/>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UDA SAID" initials="HS" lastIdx="3" clrIdx="0">
    <p:extLst>
      <p:ext uri="{19B8F6BF-5375-455C-9EA6-DF929625EA0E}">
        <p15:presenceInfo xmlns:p15="http://schemas.microsoft.com/office/powerpoint/2012/main" userId="S-1-5-21-1616320312-2655828719-4280963109-8809" providerId="AD"/>
      </p:ext>
    </p:extLst>
  </p:cmAuthor>
  <p:cmAuthor id="2" name="Utilisateur Microsoft Office" initials="UMO" lastIdx="2" clrIdx="1">
    <p:extLst>
      <p:ext uri="{19B8F6BF-5375-455C-9EA6-DF929625EA0E}">
        <p15:presenceInfo xmlns:p15="http://schemas.microsoft.com/office/powerpoint/2012/main" userId="Utilisateur Microsoft Offi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076"/>
    <a:srgbClr val="EC130E"/>
    <a:srgbClr val="F28E65"/>
    <a:srgbClr val="EE7454"/>
    <a:srgbClr val="F5A585"/>
    <a:srgbClr val="F6B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5" autoAdjust="0"/>
    <p:restoredTop sz="66578" autoAdjust="0"/>
  </p:normalViewPr>
  <p:slideViewPr>
    <p:cSldViewPr showGuides="1">
      <p:cViewPr varScale="1">
        <p:scale>
          <a:sx n="113" d="100"/>
          <a:sy n="113" d="100"/>
        </p:scale>
        <p:origin x="2272" y="176"/>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27" d="100"/>
          <a:sy n="127" d="100"/>
        </p:scale>
        <p:origin x="544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D897012-7FF6-704A-9088-93ACEFB220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BBEEC68-1116-A24A-AD79-7B70DE510B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0C479D-4687-E740-9789-857CF0267E23}" type="datetimeFigureOut">
              <a:rPr lang="fr-FR" smtClean="0"/>
              <a:t>20/01/2022</a:t>
            </a:fld>
            <a:endParaRPr lang="fr-FR"/>
          </a:p>
        </p:txBody>
      </p:sp>
      <p:sp>
        <p:nvSpPr>
          <p:cNvPr id="4" name="Espace réservé du pied de page 3">
            <a:extLst>
              <a:ext uri="{FF2B5EF4-FFF2-40B4-BE49-F238E27FC236}">
                <a16:creationId xmlns:a16="http://schemas.microsoft.com/office/drawing/2014/main" id="{AA513078-4837-CD44-8134-B2F5EC6201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167E4C-36F1-A146-B373-CD678EBB6C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C0D87D-3887-3549-A415-10DFF9EDA4CC}" type="slidenum">
              <a:rPr lang="fr-FR" smtClean="0"/>
              <a:t>‹N°›</a:t>
            </a:fld>
            <a:endParaRPr lang="fr-FR"/>
          </a:p>
        </p:txBody>
      </p:sp>
    </p:spTree>
    <p:extLst>
      <p:ext uri="{BB962C8B-B14F-4D97-AF65-F5344CB8AC3E}">
        <p14:creationId xmlns:p14="http://schemas.microsoft.com/office/powerpoint/2010/main" val="1409136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20/01/2022</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pitchFamily="34" charset="0"/>
              <a:buChar char="•"/>
            </a:pPr>
            <a:r>
              <a:rPr lang="fr-FR" sz="1200" b="1" dirty="0">
                <a:solidFill>
                  <a:srgbClr val="F28E65"/>
                </a:solidFill>
              </a:rPr>
              <a:t>Des formations non sélectives </a:t>
            </a:r>
            <a:r>
              <a:rPr lang="fr-FR" sz="1200" dirty="0"/>
              <a:t>: les différentes licences (dont les licences « accès santé »), les Parcours préparatoires au professorat des écoles (PPPE) et les parcours d’accès aux études de santé (PASS)</a:t>
            </a:r>
          </a:p>
          <a:p>
            <a:pPr marL="171450" indent="-171450">
              <a:spcAft>
                <a:spcPts val="0"/>
              </a:spcAft>
              <a:buFont typeface="Arial" pitchFamily="34" charset="0"/>
              <a:buChar char="•"/>
            </a:pPr>
            <a:r>
              <a:rPr lang="fr-FR" sz="1200" b="1" dirty="0">
                <a:solidFill>
                  <a:srgbClr val="F28E65"/>
                </a:solidFill>
              </a:rPr>
              <a:t>Des formations sélectives </a:t>
            </a:r>
            <a:r>
              <a:rPr lang="fr-FR" sz="1200" b="1" dirty="0"/>
              <a:t>: </a:t>
            </a:r>
            <a:r>
              <a:rPr lang="fr-FR" sz="1200" dirty="0"/>
              <a:t>classes prépa, BTS, BUT (</a:t>
            </a:r>
            <a:r>
              <a:rPr lang="fr-FR" sz="1200" dirty="0" err="1"/>
              <a:t>Bachelor</a:t>
            </a:r>
            <a:r>
              <a:rPr lang="fr-FR" sz="1200" dirty="0"/>
              <a:t> universitaire de technologie ), formations en soins infirmiers (en IFSI) et autres formations paramédicales, formations en travail social (en EFTS), écoles d’ingénieur, de commerce et de management, Sciences Po/ Instituts d’Etudes Politiques, formations en apprentissage, écoles vétérinaires, formations aux métiers de la culture, du sport…</a:t>
            </a:r>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1822293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pPr>
            <a:r>
              <a:rPr lang="fr-FR" dirty="0"/>
              <a:t>Priorité en licence et PASS en région académique Ile de France.</a:t>
            </a:r>
          </a:p>
          <a:p>
            <a:pPr>
              <a:lnSpc>
                <a:spcPct val="100000"/>
              </a:lnSpc>
            </a:pPr>
            <a:r>
              <a:rPr lang="fr-FR" dirty="0"/>
              <a:t>La</a:t>
            </a:r>
            <a:r>
              <a:rPr lang="fr-FR" baseline="0" dirty="0"/>
              <a:t> priorité géographique est spécifiée sur la fiche présentation de la formation</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15</a:t>
            </a:fld>
            <a:endParaRPr lang="fr-FR" dirty="0"/>
          </a:p>
        </p:txBody>
      </p:sp>
    </p:spTree>
    <p:extLst>
      <p:ext uri="{BB962C8B-B14F-4D97-AF65-F5344CB8AC3E}">
        <p14:creationId xmlns:p14="http://schemas.microsoft.com/office/powerpoint/2010/main" val="207817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IEP : hors Paris, Bordeaux</a:t>
            </a:r>
            <a:r>
              <a:rPr lang="fr-FR" baseline="0" dirty="0"/>
              <a:t> et Grenoble</a:t>
            </a:r>
          </a:p>
          <a:p>
            <a:endParaRPr lang="fr-FR" baseline="0" dirty="0"/>
          </a:p>
          <a:p>
            <a:r>
              <a:rPr lang="fr-FR" baseline="0" dirty="0"/>
              <a:t>Un compteur de vœux permet de suivre les vœux multiples et sous-vœux formulés</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16</a:t>
            </a:fld>
            <a:endParaRPr lang="fr-FR" dirty="0"/>
          </a:p>
        </p:txBody>
      </p:sp>
    </p:spTree>
    <p:extLst>
      <p:ext uri="{BB962C8B-B14F-4D97-AF65-F5344CB8AC3E}">
        <p14:creationId xmlns:p14="http://schemas.microsoft.com/office/powerpoint/2010/main" val="104879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26338B"/>
                </a:solidFill>
                <a:latin typeface="Calibri"/>
              </a:rPr>
              <a:t>Particularités</a:t>
            </a:r>
            <a:r>
              <a:rPr lang="fr-FR" sz="1200" baseline="0" dirty="0">
                <a:solidFill>
                  <a:srgbClr val="26338B"/>
                </a:solidFill>
                <a:latin typeface="Calibri"/>
              </a:rPr>
              <a:t> de recrutement, dates… : </a:t>
            </a:r>
            <a:r>
              <a:rPr lang="fr-FR" sz="1200" dirty="0">
                <a:solidFill>
                  <a:srgbClr val="26338B"/>
                </a:solidFill>
                <a:latin typeface="Calibri"/>
              </a:rPr>
              <a:t>voir fiche de présentation de chaque formation sur Parcoursup</a:t>
            </a:r>
            <a:r>
              <a:rPr lang="fr-FR" sz="1200" baseline="0" dirty="0">
                <a:solidFill>
                  <a:srgbClr val="26338B"/>
                </a:solidFill>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Se référer au tuto « comment formuler ses vœux en apprentissage » et  se rapprocher des CFA pour la</a:t>
            </a:r>
            <a:r>
              <a:rPr lang="fr-FR" baseline="0" dirty="0"/>
              <a:t> recherche d’un employeur.</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17</a:t>
            </a:fld>
            <a:endParaRPr lang="fr-FR"/>
          </a:p>
        </p:txBody>
      </p:sp>
    </p:spTree>
    <p:extLst>
      <p:ext uri="{BB962C8B-B14F-4D97-AF65-F5344CB8AC3E}">
        <p14:creationId xmlns:p14="http://schemas.microsoft.com/office/powerpoint/2010/main" val="1473724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Pensez à compléter également la rubrique « Activités et centres d’intérêts » facultative</a:t>
            </a:r>
            <a:r>
              <a:rPr lang="fr-FR" baseline="0" dirty="0"/>
              <a:t> elle mais tout aussi importante particulièrement pour les formations sélectives :</a:t>
            </a:r>
          </a:p>
          <a:p>
            <a:r>
              <a:rPr lang="fr-FR" baseline="0" dirty="0"/>
              <a:t>Elle permet de faire valoir ses expériences (extra-scolaires ou stages/PFMP…), ses centres d’intérêts personnels en lien avec son projet de poursuite d’études, ses certifications ou diplômes (ex. BAFA)</a:t>
            </a:r>
          </a:p>
          <a:p>
            <a:r>
              <a:rPr lang="fr-FR" baseline="0" dirty="0"/>
              <a:t>Important d’illustrer tout en étant concis</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20</a:t>
            </a:fld>
            <a:endParaRPr lang="fr-FR" dirty="0"/>
          </a:p>
        </p:txBody>
      </p:sp>
    </p:spTree>
    <p:extLst>
      <p:ext uri="{BB962C8B-B14F-4D97-AF65-F5344CB8AC3E}">
        <p14:creationId xmlns:p14="http://schemas.microsoft.com/office/powerpoint/2010/main" val="287572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Accessible à partir du 20 janvier</a:t>
            </a:r>
          </a:p>
          <a:p>
            <a:r>
              <a:rPr lang="fr-FR" dirty="0"/>
              <a:t>Objectif uniquement info</a:t>
            </a:r>
          </a:p>
          <a:p>
            <a:r>
              <a:rPr lang="fr-FR" dirty="0"/>
              <a:t>Résultats non communiqués aux établissements </a:t>
            </a:r>
          </a:p>
          <a:p>
            <a:r>
              <a:rPr lang="fr-FR" dirty="0"/>
              <a:t>Lien vers le questionnaire sur la fiche de présentation de la formation</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21</a:t>
            </a:fld>
            <a:endParaRPr lang="fr-FR" dirty="0"/>
          </a:p>
        </p:txBody>
      </p:sp>
    </p:spTree>
    <p:extLst>
      <p:ext uri="{BB962C8B-B14F-4D97-AF65-F5344CB8AC3E}">
        <p14:creationId xmlns:p14="http://schemas.microsoft.com/office/powerpoint/2010/main" val="327632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pPr>
            <a:r>
              <a:rPr lang="fr-FR" sz="1200" kern="1200" dirty="0">
                <a:solidFill>
                  <a:srgbClr val="26338B"/>
                </a:solidFill>
                <a:latin typeface="Arial" pitchFamily="34" charset="0"/>
                <a:ea typeface="+mn-ea"/>
                <a:cs typeface="+mn-cs"/>
              </a:rPr>
              <a:t>Fiche Avenir : Fiche dématérialisée –</a:t>
            </a:r>
            <a:r>
              <a:rPr lang="fr-FR" sz="1200" kern="1200" baseline="0" dirty="0">
                <a:solidFill>
                  <a:srgbClr val="26338B"/>
                </a:solidFill>
                <a:latin typeface="Arial" pitchFamily="34" charset="0"/>
                <a:ea typeface="+mn-ea"/>
                <a:cs typeface="+mn-cs"/>
              </a:rPr>
              <a:t> importance de dialoguer avec les professeurs de son projet.</a:t>
            </a:r>
          </a:p>
          <a:p>
            <a:pPr>
              <a:lnSpc>
                <a:spcPct val="100000"/>
              </a:lnSpc>
            </a:pPr>
            <a:r>
              <a:rPr lang="fr-FR" sz="1200" kern="1200" baseline="0" dirty="0">
                <a:solidFill>
                  <a:srgbClr val="26338B"/>
                </a:solidFill>
                <a:latin typeface="Arial" pitchFamily="34" charset="0"/>
                <a:ea typeface="+mn-ea"/>
                <a:cs typeface="+mn-cs"/>
              </a:rPr>
              <a:t>Contenu consultable par les lycéens à partir du 2 Juin par les lycéens</a:t>
            </a:r>
          </a:p>
          <a:p>
            <a:pPr>
              <a:lnSpc>
                <a:spcPct val="100000"/>
              </a:lnSpc>
            </a:pPr>
            <a:endParaRPr lang="fr-FR" sz="1200" kern="1200" dirty="0">
              <a:solidFill>
                <a:srgbClr val="26338B"/>
              </a:solidFill>
              <a:latin typeface="Arial" pitchFamily="34" charset="0"/>
              <a:ea typeface="+mn-ea"/>
              <a:cs typeface="+mn-cs"/>
            </a:endParaRPr>
          </a:p>
          <a:p>
            <a:pPr>
              <a:lnSpc>
                <a:spcPct val="100000"/>
              </a:lnSpc>
            </a:pPr>
            <a:r>
              <a:rPr lang="fr-FR" sz="1200" kern="1200" dirty="0">
                <a:solidFill>
                  <a:srgbClr val="26338B"/>
                </a:solidFill>
                <a:latin typeface="Arial" pitchFamily="34" charset="0"/>
                <a:ea typeface="+mn-ea"/>
                <a:cs typeface="+mn-cs"/>
              </a:rPr>
              <a:t>Se rapprocher du chef d'établissement pour toute question concernant cette fiche avenir</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22</a:t>
            </a:fld>
            <a:endParaRPr lang="fr-FR" dirty="0"/>
          </a:p>
        </p:txBody>
      </p:sp>
    </p:spTree>
    <p:extLst>
      <p:ext uri="{BB962C8B-B14F-4D97-AF65-F5344CB8AC3E}">
        <p14:creationId xmlns:p14="http://schemas.microsoft.com/office/powerpoint/2010/main" val="161100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lycéens qui bénéficient de la remontée automatique des notes ne pourront confirmer leurs candidatures que lorsque leur lycée aura effectué la remontée des notes du 2ème trimestre (ou 1er semestre), soit au plus tard le ?. Les autres lycéens doivent saisir eux-mêmes les notes de leurs bulletins.</a:t>
            </a:r>
          </a:p>
          <a:p>
            <a:endParaRPr lang="fr-FR" dirty="0"/>
          </a:p>
          <a:p>
            <a:r>
              <a:rPr lang="fr-FR" dirty="0"/>
              <a:t>Si un </a:t>
            </a:r>
            <a:r>
              <a:rPr lang="fr-FR" dirty="0" err="1"/>
              <a:t>voeu</a:t>
            </a:r>
            <a:r>
              <a:rPr lang="fr-FR" dirty="0"/>
              <a:t> a été confirmé par le lycéen bien avant le 7 avril 2021, il ne peut plus le supprimer mais il lui est, en revanche, toujours possible de modifier son dossier jusqu’au 7 avril 2022, 23h59 (heure de Paris). </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23</a:t>
            </a:fld>
            <a:endParaRPr lang="fr-FR" dirty="0"/>
          </a:p>
        </p:txBody>
      </p:sp>
    </p:spTree>
    <p:extLst>
      <p:ext uri="{BB962C8B-B14F-4D97-AF65-F5344CB8AC3E}">
        <p14:creationId xmlns:p14="http://schemas.microsoft.com/office/powerpoint/2010/main" val="2263369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solidFill>
                  <a:srgbClr val="F28E65"/>
                </a:solidFill>
              </a:rPr>
              <a:t>Plus de 17 000 formations, y compris des formations en apprentissage, sont disponibles via le moteur de recherche de 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C5076"/>
                </a:solidFill>
              </a:rPr>
              <a:t>Quelques rares formations privées ne sont pas présentes sur Parcoursup &gt; prendre contact avec les établissements pour connaitre les modalités de candidature</a:t>
            </a:r>
          </a:p>
          <a:p>
            <a:endParaRPr lang="fr-FR" sz="1200" b="1" dirty="0">
              <a:solidFill>
                <a:srgbClr val="F28E65"/>
              </a:solidFill>
            </a:endParaRP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6</a:t>
            </a:fld>
            <a:endParaRPr lang="fr-FR" dirty="0"/>
          </a:p>
        </p:txBody>
      </p:sp>
    </p:spTree>
    <p:extLst>
      <p:ext uri="{BB962C8B-B14F-4D97-AF65-F5344CB8AC3E}">
        <p14:creationId xmlns:p14="http://schemas.microsoft.com/office/powerpoint/2010/main" val="177361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J’utilise le moteur de recherche pour trouver les IUT qui proposent, par exemple, le BUT techniques de commercialisation.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Dans la barre de recherche des formations, en haut à gauche, je saisis l’intitulé de la 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résultats s’affichent au milieu.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lvl="0" defTabSz="457200">
              <a:spcBef>
                <a:spcPct val="20000"/>
              </a:spcBef>
              <a:spcAft>
                <a:spcPts val="0"/>
              </a:spcAft>
              <a:buClr>
                <a:srgbClr val="FF0000"/>
              </a:buClr>
              <a:buSzPct val="100000"/>
              <a:defRPr/>
            </a:pPr>
            <a:r>
              <a:rPr lang="fr-FR" sz="1400" b="1" dirty="0">
                <a:latin typeface="Calibri"/>
              </a:rPr>
              <a:t>Pour chaque formation trouvée, on aura : </a:t>
            </a:r>
          </a:p>
          <a:p>
            <a:pPr lvl="0" defTabSz="457200">
              <a:spcBef>
                <a:spcPct val="20000"/>
              </a:spcBef>
              <a:spcAft>
                <a:spcPts val="0"/>
              </a:spcAft>
              <a:buClr>
                <a:srgbClr val="FF0000"/>
              </a:buClr>
              <a:buSzPct val="100000"/>
              <a:defRPr/>
            </a:pPr>
            <a:endParaRPr lang="fr-FR" sz="1400" b="1" dirty="0">
              <a:latin typeface="Calibri"/>
            </a:endParaRPr>
          </a:p>
          <a:p>
            <a:pPr marL="169863" lvl="1" indent="-169863" defTabSz="457200">
              <a:spcBef>
                <a:spcPct val="20000"/>
              </a:spcBef>
              <a:spcAft>
                <a:spcPts val="0"/>
              </a:spcAft>
              <a:buClr>
                <a:srgbClr val="FF0000"/>
              </a:buClr>
              <a:buFont typeface="Arial-ItalicMT" charset="0"/>
              <a:buChar char="&gt;"/>
              <a:defRPr/>
            </a:pPr>
            <a:r>
              <a:rPr lang="fr-FR" sz="1100" dirty="0">
                <a:solidFill>
                  <a:srgbClr val="0C5076"/>
                </a:solidFill>
                <a:latin typeface="Calibri"/>
              </a:rPr>
              <a:t>Le </a:t>
            </a:r>
            <a:r>
              <a:rPr lang="fr-FR" sz="1100" b="1" dirty="0">
                <a:solidFill>
                  <a:srgbClr val="0C5076"/>
                </a:solidFill>
                <a:latin typeface="Calibri"/>
              </a:rPr>
              <a:t>nombre de places </a:t>
            </a:r>
            <a:r>
              <a:rPr lang="fr-FR" sz="1100" dirty="0">
                <a:solidFill>
                  <a:srgbClr val="0C5076"/>
                </a:solidFill>
                <a:latin typeface="Calibri"/>
              </a:rPr>
              <a:t>disponibles en 2021 (visible à partir du 20 janvier 2021) </a:t>
            </a:r>
          </a:p>
          <a:p>
            <a:pPr marL="169863" lvl="1" indent="-169863" defTabSz="457200">
              <a:spcBef>
                <a:spcPct val="20000"/>
              </a:spcBef>
              <a:spcAft>
                <a:spcPts val="0"/>
              </a:spcAft>
              <a:buClr>
                <a:srgbClr val="FF0000"/>
              </a:buClr>
              <a:buFont typeface="Arial-ItalicMT" charset="0"/>
              <a:buChar char="&gt;"/>
              <a:defRPr/>
            </a:pPr>
            <a:endParaRPr lang="fr-FR" sz="1100" dirty="0">
              <a:solidFill>
                <a:srgbClr val="0C5076"/>
              </a:solidFill>
              <a:latin typeface="Calibri"/>
            </a:endParaRPr>
          </a:p>
          <a:p>
            <a:pPr marL="169863" lvl="1" indent="-169863" defTabSz="457200">
              <a:spcBef>
                <a:spcPct val="20000"/>
              </a:spcBef>
              <a:spcAft>
                <a:spcPts val="0"/>
              </a:spcAft>
              <a:buClr>
                <a:srgbClr val="FF0000"/>
              </a:buClr>
              <a:buFont typeface="Arial-ItalicMT" charset="0"/>
              <a:buChar char="&gt;"/>
              <a:defRPr/>
            </a:pPr>
            <a:r>
              <a:rPr lang="fr-FR" sz="1100" dirty="0">
                <a:solidFill>
                  <a:srgbClr val="0C5076"/>
                </a:solidFill>
                <a:latin typeface="Calibri"/>
              </a:rPr>
              <a:t>Le </a:t>
            </a:r>
            <a:r>
              <a:rPr lang="fr-FR" sz="1100" b="1" dirty="0">
                <a:solidFill>
                  <a:srgbClr val="0C5076"/>
                </a:solidFill>
                <a:latin typeface="Calibri"/>
              </a:rPr>
              <a:t>taux d'accès </a:t>
            </a:r>
            <a:r>
              <a:rPr lang="fr-FR" sz="1100" dirty="0">
                <a:solidFill>
                  <a:srgbClr val="0C5076"/>
                </a:solidFill>
                <a:latin typeface="Calibri"/>
              </a:rPr>
              <a:t>en 2020, c'est à dire la proportion de candidats ayant reçu une proposition d'admission en phase principale</a:t>
            </a:r>
          </a:p>
          <a:p>
            <a:pPr marL="169863" lvl="1" indent="-169863" defTabSz="457200">
              <a:spcBef>
                <a:spcPct val="20000"/>
              </a:spcBef>
              <a:spcAft>
                <a:spcPts val="0"/>
              </a:spcAft>
              <a:buClr>
                <a:srgbClr val="FF0000"/>
              </a:buClr>
              <a:buFont typeface="Arial-ItalicMT" charset="0"/>
              <a:buChar char="&gt;"/>
              <a:defRPr/>
            </a:pPr>
            <a:endParaRPr lang="fr-FR" sz="1100" dirty="0">
              <a:solidFill>
                <a:srgbClr val="0C5076"/>
              </a:solidFill>
              <a:latin typeface="Calibri"/>
            </a:endParaRPr>
          </a:p>
          <a:p>
            <a:pPr marL="169863" lvl="1" indent="-169863" defTabSz="457200">
              <a:spcBef>
                <a:spcPct val="20000"/>
              </a:spcBef>
              <a:spcAft>
                <a:spcPts val="0"/>
              </a:spcAft>
              <a:buClr>
                <a:srgbClr val="FF0000"/>
              </a:buClr>
              <a:buFont typeface="Arial-ItalicMT" charset="0"/>
              <a:buChar char="&gt;"/>
              <a:defRPr/>
            </a:pPr>
            <a:r>
              <a:rPr lang="fr-FR" sz="1100" dirty="0">
                <a:solidFill>
                  <a:srgbClr val="0C5076"/>
                </a:solidFill>
                <a:latin typeface="Calibri"/>
              </a:rPr>
              <a:t>Le </a:t>
            </a:r>
            <a:r>
              <a:rPr lang="fr-FR" sz="1100" b="1" dirty="0">
                <a:solidFill>
                  <a:srgbClr val="0C5076"/>
                </a:solidFill>
                <a:latin typeface="Calibri"/>
              </a:rPr>
              <a:t>pourcentage de candidats  admis selon le type de baccalauréat </a:t>
            </a:r>
            <a:r>
              <a:rPr lang="fr-FR" sz="1100" dirty="0">
                <a:solidFill>
                  <a:srgbClr val="0C5076"/>
                </a:solidFill>
                <a:latin typeface="Calibri"/>
              </a:rPr>
              <a:t>en 2020</a:t>
            </a:r>
          </a:p>
          <a:p>
            <a:pPr marL="169863" lvl="1" indent="-169863" defTabSz="457200">
              <a:spcBef>
                <a:spcPct val="20000"/>
              </a:spcBef>
              <a:spcAft>
                <a:spcPts val="0"/>
              </a:spcAft>
              <a:buClr>
                <a:srgbClr val="FF0000"/>
              </a:buClr>
              <a:buFont typeface="Arial-ItalicMT" charset="0"/>
              <a:buChar char="&gt;"/>
              <a:defRPr/>
            </a:pPr>
            <a:endParaRPr lang="fr-FR" sz="1100" dirty="0">
              <a:solidFill>
                <a:srgbClr val="0C5076"/>
              </a:solidFill>
              <a:latin typeface="Calibri"/>
            </a:endParaRPr>
          </a:p>
          <a:p>
            <a:pPr marL="180975" lvl="1" indent="-169863" defTabSz="457200">
              <a:spcBef>
                <a:spcPct val="20000"/>
              </a:spcBef>
              <a:spcAft>
                <a:spcPts val="0"/>
              </a:spcAft>
              <a:buClr>
                <a:srgbClr val="FF0000"/>
              </a:buClr>
              <a:buFont typeface="Arial-ItalicMT" charset="0"/>
              <a:buChar char="&gt;"/>
              <a:defRPr/>
            </a:pPr>
            <a:r>
              <a:rPr lang="fr-FR" sz="1100" dirty="0">
                <a:solidFill>
                  <a:srgbClr val="0C5076"/>
                </a:solidFill>
                <a:latin typeface="Calibri"/>
              </a:rPr>
              <a:t>Des </a:t>
            </a:r>
            <a:r>
              <a:rPr lang="fr-FR" sz="1100" b="1" dirty="0">
                <a:solidFill>
                  <a:srgbClr val="0C5076"/>
                </a:solidFill>
                <a:latin typeface="Calibri"/>
              </a:rPr>
              <a:t>suggestions de formations similaires </a:t>
            </a:r>
            <a:r>
              <a:rPr lang="fr-FR" sz="1100" dirty="0">
                <a:solidFill>
                  <a:srgbClr val="0C5076"/>
                </a:solidFill>
                <a:latin typeface="Calibri"/>
              </a:rPr>
              <a:t>pour élargir vos choix</a:t>
            </a:r>
          </a:p>
          <a:p>
            <a:pPr marL="180975" lvl="1" indent="-169863" defTabSz="457200">
              <a:spcBef>
                <a:spcPct val="20000"/>
              </a:spcBef>
              <a:spcAft>
                <a:spcPts val="0"/>
              </a:spcAft>
              <a:buClr>
                <a:srgbClr val="FF0000"/>
              </a:buClr>
              <a:buFont typeface="Arial-ItalicMT" charset="0"/>
              <a:buChar char="&gt;"/>
              <a:defRPr/>
            </a:pPr>
            <a:endParaRPr lang="fr-FR" sz="1100" dirty="0">
              <a:solidFill>
                <a:srgbClr val="0C5076"/>
              </a:solidFill>
              <a:latin typeface="Calibri"/>
            </a:endParaRPr>
          </a:p>
          <a:p>
            <a:pPr marL="180975" lvl="1" indent="-169863" defTabSz="457200">
              <a:spcBef>
                <a:spcPct val="20000"/>
              </a:spcBef>
              <a:spcAft>
                <a:spcPts val="0"/>
              </a:spcAft>
              <a:buClr>
                <a:srgbClr val="FF0000"/>
              </a:buClr>
              <a:buFont typeface="Arial-ItalicMT" charset="0"/>
              <a:buChar char="&gt;"/>
              <a:defRPr/>
            </a:pPr>
            <a:r>
              <a:rPr lang="fr-FR" sz="1100" b="1" dirty="0">
                <a:solidFill>
                  <a:srgbClr val="0C5076"/>
                </a:solidFill>
                <a:latin typeface="Calibri"/>
              </a:rPr>
              <a:t>Un lien pour accéder à la fiche détaillée de la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Parler de la </a:t>
            </a:r>
            <a:r>
              <a:rPr lang="fr-FR" dirty="0" err="1"/>
              <a:t>secto</a:t>
            </a:r>
            <a:r>
              <a:rPr lang="fr-FR" baseline="0" dirty="0"/>
              <a:t> </a:t>
            </a:r>
            <a:r>
              <a:rPr lang="fr-FR" baseline="0" dirty="0" err="1"/>
              <a:t>geographique</a:t>
            </a:r>
            <a:r>
              <a:rPr lang="fr-FR" baseline="0" dirty="0"/>
              <a:t> pour les licences / </a:t>
            </a:r>
            <a:r>
              <a:rPr lang="fr-FR" baseline="0" dirty="0" err="1"/>
              <a:t>Secto</a:t>
            </a:r>
            <a:r>
              <a:rPr lang="fr-FR" baseline="0" dirty="0"/>
              <a:t> France pour les formations </a:t>
            </a:r>
            <a:r>
              <a:rPr lang="fr-FR" baseline="0" dirty="0" err="1"/>
              <a:t>selectives</a:t>
            </a:r>
            <a:r>
              <a:rPr lang="fr-FR" baseline="0" dirty="0"/>
              <a: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7</a:t>
            </a:fld>
            <a:endParaRPr lang="fr-FR" dirty="0"/>
          </a:p>
        </p:txBody>
      </p:sp>
    </p:spTree>
    <p:extLst>
      <p:ext uri="{BB962C8B-B14F-4D97-AF65-F5344CB8AC3E}">
        <p14:creationId xmlns:p14="http://schemas.microsoft.com/office/powerpoint/2010/main" val="3695337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Afin d’avoir une idée plus précise des BUT techniques de commercialisation proposés en Ile-de-France, je positionne ma souris sur la carte interactive et zoom sur la région qui m’intéresse.</a:t>
            </a:r>
          </a:p>
          <a:p>
            <a:r>
              <a:rPr lang="fr-FR" dirty="0"/>
              <a:t>Je peux aussi utiliser les boutons « plus et moins » disponibles en haut à droite de la carte. </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8</a:t>
            </a:fld>
            <a:endParaRPr lang="fr-FR" dirty="0"/>
          </a:p>
        </p:txBody>
      </p:sp>
    </p:spTree>
    <p:extLst>
      <p:ext uri="{BB962C8B-B14F-4D97-AF65-F5344CB8AC3E}">
        <p14:creationId xmlns:p14="http://schemas.microsoft.com/office/powerpoint/2010/main" val="1047952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chaque résultat, je peux donc consulter les informations se rapportant à l’établissement en cliquant sur « voir la fiche ». </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9</a:t>
            </a:fld>
            <a:endParaRPr lang="fr-FR" dirty="0"/>
          </a:p>
        </p:txBody>
      </p:sp>
    </p:spTree>
    <p:extLst>
      <p:ext uri="{BB962C8B-B14F-4D97-AF65-F5344CB8AC3E}">
        <p14:creationId xmlns:p14="http://schemas.microsoft.com/office/powerpoint/2010/main" val="237492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10</a:t>
            </a:fld>
            <a:endParaRPr lang="fr-FR" dirty="0"/>
          </a:p>
        </p:txBody>
      </p:sp>
    </p:spTree>
    <p:extLst>
      <p:ext uri="{BB962C8B-B14F-4D97-AF65-F5344CB8AC3E}">
        <p14:creationId xmlns:p14="http://schemas.microsoft.com/office/powerpoint/2010/main" val="208506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10000"/>
          </a:bodyPr>
          <a:lstStyle/>
          <a:p>
            <a:r>
              <a:rPr lang="fr-FR" dirty="0"/>
              <a:t>En consultant la fiche de présentation d’une formation, je trouve : </a:t>
            </a:r>
          </a:p>
          <a:p>
            <a:endParaRPr lang="fr-FR" dirty="0"/>
          </a:p>
          <a:p>
            <a:pPr marL="171450" lvl="0" indent="-171450">
              <a:buClr>
                <a:srgbClr val="ED7454"/>
              </a:buClr>
              <a:buFont typeface="Arial" panose="020B0604020202020204" pitchFamily="34" charset="0"/>
              <a:buChar char="•"/>
            </a:pPr>
            <a:r>
              <a:rPr lang="fr-FR" sz="1200" b="1" dirty="0">
                <a:solidFill>
                  <a:srgbClr val="ED7454"/>
                </a:solidFill>
              </a:rPr>
              <a:t>La formation </a:t>
            </a:r>
            <a:r>
              <a:rPr lang="fr-FR" sz="1200" dirty="0"/>
              <a:t>: les contenus et l’organisation des enseignements, les langues et options, les dispositifs pédagogiques, les éventuels frais, modalités et calendrier des épreuves écrites/orales prévues par certaines formations sélectives</a:t>
            </a:r>
            <a:br>
              <a:rPr lang="fr-FR" sz="1200" dirty="0"/>
            </a:br>
            <a:endParaRPr lang="fr-FR" sz="800" dirty="0"/>
          </a:p>
          <a:p>
            <a:pPr marL="171450" lvl="0" indent="-171450">
              <a:buClr>
                <a:srgbClr val="ED7454"/>
              </a:buClr>
              <a:buFont typeface="Arial" panose="020B0604020202020204" pitchFamily="34" charset="0"/>
              <a:buChar char="•"/>
            </a:pPr>
            <a:r>
              <a:rPr lang="fr-FR" sz="1200" b="1" dirty="0">
                <a:solidFill>
                  <a:srgbClr val="ED7454"/>
                </a:solidFill>
              </a:rPr>
              <a:t>Les connaissances et compétences attendues </a:t>
            </a:r>
            <a:r>
              <a:rPr lang="fr-FR" sz="1200" dirty="0"/>
              <a:t>: attendus nationaux, attendus complémentaires</a:t>
            </a:r>
            <a:endParaRPr lang="fr-FR" sz="1200" dirty="0">
              <a:cs typeface="Arial"/>
            </a:endParaRPr>
          </a:p>
          <a:p>
            <a:pPr marL="182245" lvl="0">
              <a:buClr>
                <a:srgbClr val="ED7454"/>
              </a:buClr>
            </a:pPr>
            <a:r>
              <a:rPr lang="fr-FR" sz="1200" u="sng" dirty="0"/>
              <a:t>Une rubrique « Bac 2021 » : des conseils sur les spécialités et options recommandées par les formations pour réussir </a:t>
            </a:r>
            <a:br>
              <a:rPr lang="fr-FR" sz="1200" u="sng" dirty="0"/>
            </a:br>
            <a:endParaRPr lang="fr-FR" sz="800" b="1" u="sng" dirty="0">
              <a:solidFill>
                <a:srgbClr val="F28E65"/>
              </a:solidFill>
              <a:cs typeface="Arial"/>
            </a:endParaRPr>
          </a:p>
          <a:p>
            <a:pPr marL="171450" lvl="0" indent="-171450">
              <a:buClr>
                <a:srgbClr val="ED7454"/>
              </a:buClr>
              <a:buFont typeface="Arial" panose="020B0604020202020204" pitchFamily="34" charset="0"/>
              <a:buChar char="•"/>
            </a:pPr>
            <a:r>
              <a:rPr lang="fr-FR" sz="1200" b="1" dirty="0">
                <a:solidFill>
                  <a:srgbClr val="ED7454"/>
                </a:solidFill>
              </a:rPr>
              <a:t>Les critères généraux d’examen des vœux</a:t>
            </a:r>
            <a:r>
              <a:rPr lang="fr-FR" sz="1200" b="1" dirty="0"/>
              <a:t> </a:t>
            </a:r>
            <a:r>
              <a:rPr lang="fr-FR" sz="1200" dirty="0"/>
              <a:t>pris en compte pour l’analyse du dossier (résultats académiques, compétences académiques, savoir-être, motivation et cohérence du projet ….)</a:t>
            </a:r>
            <a:endParaRPr lang="fr-FR" sz="1200" dirty="0">
              <a:cs typeface="Arial"/>
            </a:endParaRPr>
          </a:p>
          <a:p>
            <a:pPr marL="182245">
              <a:buClr>
                <a:srgbClr val="ED7454"/>
              </a:buClr>
            </a:pPr>
            <a:r>
              <a:rPr lang="fr-FR" sz="1200" u="sng" dirty="0"/>
              <a:t>Des informations sur le processus d’examen des vœux </a:t>
            </a:r>
            <a:r>
              <a:rPr lang="fr-FR" sz="1200" dirty="0"/>
              <a:t>: explications sur le fonctionnement d’une commission d’examen des vœux, informations sur les taux légaux mis en œuvre  (ex : taux minimum de lycéens boursiers admis)</a:t>
            </a:r>
            <a:br>
              <a:rPr lang="fr-FR" sz="1200" dirty="0"/>
            </a:br>
            <a:endParaRPr lang="fr-FR" sz="800" dirty="0">
              <a:cs typeface="Arial"/>
            </a:endParaRPr>
          </a:p>
          <a:p>
            <a:pPr marL="171450" indent="-171450">
              <a:buClr>
                <a:srgbClr val="ED7454"/>
              </a:buClr>
              <a:buFont typeface="Arial" panose="020B0604020202020204" pitchFamily="34" charset="0"/>
              <a:buChar char="•"/>
            </a:pPr>
            <a:r>
              <a:rPr lang="fr-FR" sz="1200" b="1" dirty="0">
                <a:solidFill>
                  <a:srgbClr val="ED7454"/>
                </a:solidFill>
              </a:rPr>
              <a:t>Les débouchés </a:t>
            </a:r>
            <a:r>
              <a:rPr lang="fr-FR" sz="1200" dirty="0"/>
              <a:t>: possibilités de poursuite d’études et, à partir du 20 janvier 2021, des indicateurs calculés au niveau national en termes de réussite et d’insertion professionnelle </a:t>
            </a:r>
            <a:endParaRPr lang="fr-FR" sz="1200" dirty="0">
              <a:cs typeface="Arial"/>
            </a:endParaRPr>
          </a:p>
          <a:p>
            <a:pPr marL="171450" indent="-171450">
              <a:buClr>
                <a:srgbClr val="ED7454"/>
              </a:buClr>
              <a:buFont typeface="Arial" panose="020B0604020202020204" pitchFamily="34" charset="0"/>
              <a:buChar char="•"/>
            </a:pPr>
            <a:r>
              <a:rPr lang="fr-FR" sz="1200" b="1" dirty="0">
                <a:solidFill>
                  <a:srgbClr val="ED7454"/>
                </a:solidFill>
              </a:rPr>
              <a:t>Les contacts des référents de la formation </a:t>
            </a:r>
            <a:r>
              <a:rPr lang="fr-FR" sz="1200" dirty="0"/>
              <a:t>(référent handicap, responsable pédagogique, étudiants ambassadeurs…)</a:t>
            </a:r>
            <a:endParaRPr lang="fr-FR" sz="1200" dirty="0">
              <a:cs typeface="Arial"/>
            </a:endParaRPr>
          </a:p>
          <a:p>
            <a:pPr marL="171450" lvl="0" indent="-171450">
              <a:buClr>
                <a:srgbClr val="ED7454"/>
              </a:buClr>
              <a:buFont typeface="Arial" panose="020B0604020202020204" pitchFamily="34" charset="0"/>
              <a:buChar char="•"/>
            </a:pPr>
            <a:r>
              <a:rPr lang="fr-FR" sz="1200" b="1" dirty="0">
                <a:solidFill>
                  <a:srgbClr val="ED7454"/>
                </a:solidFill>
              </a:rPr>
              <a:t>Les dates des Journées portes ouvertes ou journées d’immersion</a:t>
            </a:r>
            <a:endParaRPr lang="fr-FR" sz="1200" b="1" dirty="0">
              <a:solidFill>
                <a:srgbClr val="ED7454"/>
              </a:solidFill>
              <a:cs typeface="Arial"/>
            </a:endParaRPr>
          </a:p>
          <a:p>
            <a:pPr marL="171450" indent="-171450">
              <a:buClr>
                <a:srgbClr val="ED7454"/>
              </a:buClr>
              <a:buFont typeface="Arial" panose="020B0604020202020204" pitchFamily="34" charset="0"/>
              <a:buChar char="•"/>
            </a:pPr>
            <a:r>
              <a:rPr lang="fr-FR" sz="1200" b="1" dirty="0">
                <a:solidFill>
                  <a:srgbClr val="ED7454"/>
                </a:solidFill>
              </a:rPr>
              <a:t>Les chiffres clés  :  </a:t>
            </a:r>
            <a:r>
              <a:rPr lang="fr-FR" sz="1200" dirty="0"/>
              <a:t>l’admission en 2020, le nombre de places en 2021 (à partir du 20 janvier 2021)</a:t>
            </a:r>
            <a:endParaRPr lang="fr-FR" sz="1200" dirty="0">
              <a:cs typeface="Arial"/>
            </a:endParaRP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11</a:t>
            </a:fld>
            <a:endParaRPr lang="fr-FR" dirty="0"/>
          </a:p>
        </p:txBody>
      </p:sp>
    </p:spTree>
    <p:extLst>
      <p:ext uri="{BB962C8B-B14F-4D97-AF65-F5344CB8AC3E}">
        <p14:creationId xmlns:p14="http://schemas.microsoft.com/office/powerpoint/2010/main" val="915520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je n’ai pas d’idée précise de formation, je peux également procéder à une recherche en utilisant les filtres proposés à gauche sur la page : </a:t>
            </a:r>
          </a:p>
          <a:p>
            <a:pPr marL="171450" indent="-171450">
              <a:buFontTx/>
              <a:buChar char="-"/>
            </a:pPr>
            <a:r>
              <a:rPr lang="fr-FR" dirty="0"/>
              <a:t>Types d’établissement</a:t>
            </a:r>
          </a:p>
          <a:p>
            <a:pPr marL="171450" indent="-171450">
              <a:buFontTx/>
              <a:buChar char="-"/>
            </a:pPr>
            <a:r>
              <a:rPr lang="fr-FR" dirty="0"/>
              <a:t>Types de formation</a:t>
            </a:r>
          </a:p>
          <a:p>
            <a:pPr marL="171450" indent="-171450">
              <a:buFontTx/>
              <a:buChar char="-"/>
            </a:pPr>
            <a:r>
              <a:rPr lang="fr-FR" dirty="0"/>
              <a:t>Internat</a:t>
            </a:r>
          </a:p>
          <a:p>
            <a:pPr marL="171450" indent="-171450">
              <a:buFontTx/>
              <a:buChar char="-"/>
            </a:pPr>
            <a:r>
              <a:rPr lang="fr-FR" dirty="0"/>
              <a:t>Aménagement</a:t>
            </a:r>
          </a:p>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12</a:t>
            </a:fld>
            <a:endParaRPr lang="fr-FR" dirty="0"/>
          </a:p>
        </p:txBody>
      </p:sp>
    </p:spTree>
    <p:extLst>
      <p:ext uri="{BB962C8B-B14F-4D97-AF65-F5344CB8AC3E}">
        <p14:creationId xmlns:p14="http://schemas.microsoft.com/office/powerpoint/2010/main" val="2230522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je reprends mon exemple du BUT, lorsque je coche la case se rapportant à ce type de formation, un menu « mentions/spécialités » s’ouvre. Il faut alors bien penser à cliquer sur « tout afficher » pour avoir un aperçu de l’ensemble des spécialités proposées par ce type de formation. </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13</a:t>
            </a:fld>
            <a:endParaRPr lang="fr-FR" dirty="0"/>
          </a:p>
        </p:txBody>
      </p:sp>
    </p:spTree>
    <p:extLst>
      <p:ext uri="{BB962C8B-B14F-4D97-AF65-F5344CB8AC3E}">
        <p14:creationId xmlns:p14="http://schemas.microsoft.com/office/powerpoint/2010/main" val="17265751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CD35FC20-8278-49B4-BAA7-5618786AC5BB}" type="datetime1">
              <a:rPr lang="fr-FR" smtClean="0"/>
              <a:t>20/01/2022</a:t>
            </a:fld>
            <a:endParaRPr lang="fr-FR" dirty="0"/>
          </a:p>
        </p:txBody>
      </p:sp>
      <p:sp>
        <p:nvSpPr>
          <p:cNvPr id="5" name="Espace réservé du pied de page 4"/>
          <p:cNvSpPr>
            <a:spLocks noGrp="1"/>
          </p:cNvSpPr>
          <p:nvPr>
            <p:ph type="ftr" sz="quarter" idx="11"/>
          </p:nvPr>
        </p:nvSpPr>
        <p:spPr bwMode="gray">
          <a:xfrm>
            <a:off x="720000" y="3919897"/>
            <a:ext cx="3240000" cy="900000"/>
          </a:xfrm>
          <a:prstGeom prst="rect">
            <a:avLst/>
          </a:prstGeom>
        </p:spPr>
        <p:txBody>
          <a:bodyPr anchor="b" anchorCtr="0"/>
          <a:lstStyle>
            <a:lvl1pPr>
              <a:defRPr sz="1150"/>
            </a:lvl1pPr>
          </a:lstStyle>
          <a:p>
            <a:r>
              <a:rPr lang="fr-FR" dirty="0"/>
              <a:t>Intitulé de la direction/service interministérielle</a:t>
            </a:r>
          </a:p>
        </p:txBody>
      </p:sp>
      <p:sp>
        <p:nvSpPr>
          <p:cNvPr id="6"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9571B293-EB6B-9149-9E08-668EB7F040F0}"/>
              </a:ext>
            </a:extLst>
          </p:cNvPr>
          <p:cNvPicPr>
            <a:picLocks noChangeAspect="1"/>
          </p:cNvPicPr>
          <p:nvPr userDrawn="1"/>
        </p:nvPicPr>
        <p:blipFill>
          <a:blip r:embed="rId2"/>
          <a:stretch>
            <a:fillRect/>
          </a:stretch>
        </p:blipFill>
        <p:spPr>
          <a:xfrm>
            <a:off x="-16829" y="0"/>
            <a:ext cx="9160828" cy="5152965"/>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0B3ED864-6123-8B40-8783-2DF8831D71C8}"/>
              </a:ext>
            </a:extLst>
          </p:cNvPr>
          <p:cNvPicPr>
            <a:picLocks noChangeAspect="1"/>
          </p:cNvPicPr>
          <p:nvPr userDrawn="1"/>
        </p:nvPicPr>
        <p:blipFill>
          <a:blip r:embed="rId2"/>
          <a:stretch>
            <a:fillRect/>
          </a:stretch>
        </p:blipFill>
        <p:spPr>
          <a:xfrm>
            <a:off x="-16828" y="5358"/>
            <a:ext cx="9160828" cy="5152965"/>
          </a:xfrm>
          <a:prstGeom prst="rect">
            <a:avLst/>
          </a:prstGeom>
        </p:spPr>
      </p:pic>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a:xfrm>
            <a:off x="6426336" y="4783500"/>
            <a:ext cx="1170000" cy="360000"/>
          </a:xfrm>
          <a:prstGeom prst="rect">
            <a:avLst/>
          </a:prstGeom>
        </p:spPr>
        <p:txBody>
          <a:bodyPr/>
          <a:lstStyle>
            <a:lvl1pPr>
              <a:defRPr/>
            </a:lvl1pPr>
          </a:lstStyle>
          <a:p>
            <a:pPr algn="r"/>
            <a:fld id="{4840C8CD-47A6-46D1-834E-8B717424291A}" type="datetime1">
              <a:rPr lang="fr-FR" cap="all" smtClean="0"/>
              <a:t>20/01/2022</a:t>
            </a:fld>
            <a:endParaRPr lang="fr-FR" cap="all" dirty="0"/>
          </a:p>
        </p:txBody>
      </p:sp>
      <p:sp>
        <p:nvSpPr>
          <p:cNvPr id="8" name="Espace réservé du numéro de diapositive 7"/>
          <p:cNvSpPr>
            <a:spLocks noGrp="1"/>
          </p:cNvSpPr>
          <p:nvPr>
            <p:ph type="sldNum" sz="quarter" idx="12"/>
          </p:nvPr>
        </p:nvSpPr>
        <p:spPr bwMode="gray">
          <a:xfrm>
            <a:off x="7596336" y="4783500"/>
            <a:ext cx="1170000" cy="360000"/>
          </a:xfrm>
          <a:prstGeom prst="rect">
            <a:avLst/>
          </a:prstGeom>
        </p:spPr>
        <p:txBody>
          <a:bodyPr/>
          <a:lstStyle>
            <a:lvl1pPr algn="r">
              <a:defRPr sz="1600">
                <a:solidFill>
                  <a:srgbClr val="FF0000"/>
                </a:solidFill>
              </a:defRPr>
            </a:lvl1p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none" baseline="0">
                <a:solidFill>
                  <a:srgbClr val="0C5076"/>
                </a:solidFill>
              </a:defRPr>
            </a:lvl1pPr>
            <a:lvl2pPr marL="0" indent="0">
              <a:spcBef>
                <a:spcPts val="500"/>
              </a:spcBef>
              <a:spcAft>
                <a:spcPts val="0"/>
              </a:spcAft>
              <a:buNone/>
              <a:defRPr sz="1850"/>
            </a:lvl2pPr>
          </a:lstStyle>
          <a:p>
            <a:pPr lvl="0"/>
            <a:r>
              <a:rPr lang="fr-FR" dirty="0"/>
              <a:t>Titre</a:t>
            </a:r>
          </a:p>
          <a:p>
            <a:pPr lvl="1"/>
            <a:r>
              <a:rPr lang="fr-FR" dirty="0"/>
              <a:t>Sous-titre</a:t>
            </a:r>
          </a:p>
        </p:txBody>
      </p:sp>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solidFill>
                  <a:srgbClr val="EC130E"/>
                </a:solidFill>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solidFill>
                  <a:srgbClr val="EC130E"/>
                </a:solidFill>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solidFill>
                  <a:srgbClr val="EC130E"/>
                </a:solidFill>
              </a:defRPr>
            </a:lvl2pPr>
          </a:lstStyle>
          <a:p>
            <a:pPr lvl="0"/>
            <a:r>
              <a:rPr lang="fr-FR" dirty="0"/>
              <a:t>Titre de la partie</a:t>
            </a:r>
          </a:p>
          <a:p>
            <a:pPr lvl="1"/>
            <a:r>
              <a:rPr lang="fr-FR" dirty="0"/>
              <a:t>Deuxième niveau</a:t>
            </a:r>
          </a:p>
        </p:txBody>
      </p:sp>
      <p:sp>
        <p:nvSpPr>
          <p:cNvPr id="11" name="Espace réservé de la date 1">
            <a:extLst>
              <a:ext uri="{FF2B5EF4-FFF2-40B4-BE49-F238E27FC236}">
                <a16:creationId xmlns:a16="http://schemas.microsoft.com/office/drawing/2014/main" id="{FB55AB75-56F3-004E-8A4E-57EB4CAB795F}"/>
              </a:ext>
            </a:extLst>
          </p:cNvPr>
          <p:cNvSpPr>
            <a:spLocks noGrp="1"/>
          </p:cNvSpPr>
          <p:nvPr>
            <p:ph type="dt" sz="half" idx="10"/>
          </p:nvPr>
        </p:nvSpPr>
        <p:spPr bwMode="gray">
          <a:xfrm>
            <a:off x="6426336" y="4783500"/>
            <a:ext cx="1170000" cy="360000"/>
          </a:xfrm>
          <a:prstGeom prst="rect">
            <a:avLst/>
          </a:prstGeom>
        </p:spPr>
        <p:txBody>
          <a:bodyPr/>
          <a:lstStyle/>
          <a:p>
            <a:pPr algn="r"/>
            <a:fld id="{48A1FCF9-6FFD-4635-A651-75F724D18F81}" type="datetime1">
              <a:rPr lang="fr-FR" cap="all" smtClean="0"/>
              <a:t>20/01/2022</a:t>
            </a:fld>
            <a:endParaRPr lang="fr-FR" cap="all" dirty="0"/>
          </a:p>
        </p:txBody>
      </p:sp>
      <p:sp>
        <p:nvSpPr>
          <p:cNvPr id="12" name="Espace réservé du numéro de diapositive 7">
            <a:extLst>
              <a:ext uri="{FF2B5EF4-FFF2-40B4-BE49-F238E27FC236}">
                <a16:creationId xmlns:a16="http://schemas.microsoft.com/office/drawing/2014/main" id="{4527032A-C74F-2941-8AD5-E7F64BD5B044}"/>
              </a:ext>
            </a:extLst>
          </p:cNvPr>
          <p:cNvSpPr>
            <a:spLocks noGrp="1"/>
          </p:cNvSpPr>
          <p:nvPr>
            <p:ph type="sldNum" sz="quarter" idx="12"/>
          </p:nvPr>
        </p:nvSpPr>
        <p:spPr bwMode="gray">
          <a:xfrm>
            <a:off x="7596336" y="4783500"/>
            <a:ext cx="1170000" cy="360000"/>
          </a:xfrm>
          <a:prstGeom prst="rect">
            <a:avLst/>
          </a:prstGeom>
        </p:spPr>
        <p:txBody>
          <a:bodyPr/>
          <a:lstStyle>
            <a:lvl1pPr algn="r">
              <a:defRPr sz="1600">
                <a:solidFill>
                  <a:srgbClr val="FF0000"/>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323528" y="915566"/>
            <a:ext cx="8442808" cy="3672408"/>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827585" y="915566"/>
            <a:ext cx="7560840" cy="3672408"/>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noFill/>
          </a:ln>
        </p:spPr>
        <p:txBody>
          <a:bodyPr lIns="0" bIns="360000" anchor="ctr" anchorCtr="0"/>
          <a:lstStyle>
            <a:lvl1pPr marL="396000" indent="-396000">
              <a:buFont typeface="+mj-lt"/>
              <a:buAutoNum type="arabicPeriod"/>
              <a:defRPr sz="3250"/>
            </a:lvl1pPr>
          </a:lstStyle>
          <a:p>
            <a:r>
              <a:rPr lang="fr-FR" dirty="0"/>
              <a:t>Titre</a:t>
            </a:r>
          </a:p>
        </p:txBody>
      </p:sp>
      <p:sp>
        <p:nvSpPr>
          <p:cNvPr id="7" name="Espace réservé de la date 1">
            <a:extLst>
              <a:ext uri="{FF2B5EF4-FFF2-40B4-BE49-F238E27FC236}">
                <a16:creationId xmlns:a16="http://schemas.microsoft.com/office/drawing/2014/main" id="{9748505C-3D2A-D74D-9CDB-23720A2BFF18}"/>
              </a:ext>
            </a:extLst>
          </p:cNvPr>
          <p:cNvSpPr>
            <a:spLocks noGrp="1"/>
          </p:cNvSpPr>
          <p:nvPr>
            <p:ph type="dt" sz="half" idx="10"/>
          </p:nvPr>
        </p:nvSpPr>
        <p:spPr bwMode="gray">
          <a:xfrm>
            <a:off x="6419323" y="4783500"/>
            <a:ext cx="1170000" cy="360000"/>
          </a:xfrm>
          <a:prstGeom prst="rect">
            <a:avLst/>
          </a:prstGeom>
        </p:spPr>
        <p:txBody>
          <a:bodyPr/>
          <a:lstStyle/>
          <a:p>
            <a:pPr algn="r"/>
            <a:fld id="{80708A47-EF35-45C3-8BF0-5C29E8226EDF}" type="datetime1">
              <a:rPr lang="fr-FR" cap="all" smtClean="0"/>
              <a:t>20/01/2022</a:t>
            </a:fld>
            <a:endParaRPr lang="fr-FR" cap="all" dirty="0"/>
          </a:p>
        </p:txBody>
      </p:sp>
      <p:sp>
        <p:nvSpPr>
          <p:cNvPr id="9" name="Espace réservé du numéro de diapositive 7">
            <a:extLst>
              <a:ext uri="{FF2B5EF4-FFF2-40B4-BE49-F238E27FC236}">
                <a16:creationId xmlns:a16="http://schemas.microsoft.com/office/drawing/2014/main" id="{98F10018-47D8-6540-8D30-5845FE9749F3}"/>
              </a:ext>
            </a:extLst>
          </p:cNvPr>
          <p:cNvSpPr>
            <a:spLocks noGrp="1"/>
          </p:cNvSpPr>
          <p:nvPr>
            <p:ph type="sldNum" sz="quarter" idx="12"/>
          </p:nvPr>
        </p:nvSpPr>
        <p:spPr bwMode="gray">
          <a:xfrm>
            <a:off x="7596336" y="4783500"/>
            <a:ext cx="1170000" cy="360000"/>
          </a:xfrm>
          <a:prstGeom prst="rect">
            <a:avLst/>
          </a:prstGeom>
        </p:spPr>
        <p:txBody>
          <a:bodyPr/>
          <a:lstStyle>
            <a:lvl1pPr algn="r">
              <a:defRPr sz="1600">
                <a:solidFill>
                  <a:srgbClr val="FF0000"/>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1" name="Espace réservé de la date 1">
            <a:extLst>
              <a:ext uri="{FF2B5EF4-FFF2-40B4-BE49-F238E27FC236}">
                <a16:creationId xmlns:a16="http://schemas.microsoft.com/office/drawing/2014/main" id="{9F5F8F36-9414-6946-BDAE-0A76E569CDF2}"/>
              </a:ext>
            </a:extLst>
          </p:cNvPr>
          <p:cNvSpPr>
            <a:spLocks noGrp="1"/>
          </p:cNvSpPr>
          <p:nvPr>
            <p:ph type="dt" sz="half" idx="10"/>
          </p:nvPr>
        </p:nvSpPr>
        <p:spPr bwMode="gray">
          <a:xfrm>
            <a:off x="6426336" y="4783500"/>
            <a:ext cx="1170000" cy="360000"/>
          </a:xfrm>
          <a:prstGeom prst="rect">
            <a:avLst/>
          </a:prstGeom>
        </p:spPr>
        <p:txBody>
          <a:bodyPr/>
          <a:lstStyle/>
          <a:p>
            <a:pPr algn="r"/>
            <a:fld id="{74A03300-A62F-4DF5-966E-3CB9D38AC02B}" type="datetime1">
              <a:rPr lang="fr-FR" cap="all" smtClean="0"/>
              <a:t>20/01/2022</a:t>
            </a:fld>
            <a:endParaRPr lang="fr-FR" cap="all" dirty="0"/>
          </a:p>
        </p:txBody>
      </p:sp>
      <p:sp>
        <p:nvSpPr>
          <p:cNvPr id="15" name="Espace réservé du numéro de diapositive 7">
            <a:extLst>
              <a:ext uri="{FF2B5EF4-FFF2-40B4-BE49-F238E27FC236}">
                <a16:creationId xmlns:a16="http://schemas.microsoft.com/office/drawing/2014/main" id="{39B13F4C-6D78-BF47-94DF-EE7823417253}"/>
              </a:ext>
            </a:extLst>
          </p:cNvPr>
          <p:cNvSpPr>
            <a:spLocks noGrp="1"/>
          </p:cNvSpPr>
          <p:nvPr>
            <p:ph type="sldNum" sz="quarter" idx="12"/>
          </p:nvPr>
        </p:nvSpPr>
        <p:spPr bwMode="gray">
          <a:xfrm>
            <a:off x="7596336" y="4783500"/>
            <a:ext cx="1170000" cy="360000"/>
          </a:xfrm>
          <a:prstGeom prst="rect">
            <a:avLst/>
          </a:prstGeom>
        </p:spPr>
        <p:txBody>
          <a:bodyPr/>
          <a:lstStyle>
            <a:lvl1pPr algn="r">
              <a:defRPr sz="1600">
                <a:solidFill>
                  <a:srgbClr val="FF0000"/>
                </a:solidFill>
              </a:defRPr>
            </a:lvl1p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720000"/>
          </a:xfrm>
        </p:spPr>
        <p:txBody>
          <a:bodyPr/>
          <a:lstStyle/>
          <a:p>
            <a:r>
              <a:rPr lang="fr-FR" noProof="0" dirty="0"/>
              <a:t>Titre</a:t>
            </a:r>
            <a:endParaRPr lang="fr-FR" dirty="0"/>
          </a:p>
        </p:txBody>
      </p:sp>
      <p:sp>
        <p:nvSpPr>
          <p:cNvPr id="9" name="Espace réservé du contenu 8"/>
          <p:cNvSpPr>
            <a:spLocks noGrp="1"/>
          </p:cNvSpPr>
          <p:nvPr>
            <p:ph sz="quarter" idx="14" hasCustomPrompt="1"/>
          </p:nvPr>
        </p:nvSpPr>
        <p:spPr bwMode="gray">
          <a:xfrm>
            <a:off x="359998" y="1836000"/>
            <a:ext cx="8424000" cy="2574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8" name="Espace réservé de la date 1">
            <a:extLst>
              <a:ext uri="{FF2B5EF4-FFF2-40B4-BE49-F238E27FC236}">
                <a16:creationId xmlns:a16="http://schemas.microsoft.com/office/drawing/2014/main" id="{48DF368D-0C4B-2743-8FE5-01F96D2C1253}"/>
              </a:ext>
            </a:extLst>
          </p:cNvPr>
          <p:cNvSpPr>
            <a:spLocks noGrp="1"/>
          </p:cNvSpPr>
          <p:nvPr>
            <p:ph type="dt" sz="half" idx="10"/>
          </p:nvPr>
        </p:nvSpPr>
        <p:spPr bwMode="gray">
          <a:xfrm>
            <a:off x="6426336" y="4783500"/>
            <a:ext cx="1170000" cy="360000"/>
          </a:xfrm>
          <a:prstGeom prst="rect">
            <a:avLst/>
          </a:prstGeom>
        </p:spPr>
        <p:txBody>
          <a:bodyPr/>
          <a:lstStyle/>
          <a:p>
            <a:pPr algn="r"/>
            <a:fld id="{6F42726C-76A3-45BB-9E3B-0F2EB6320166}" type="datetime1">
              <a:rPr lang="fr-FR" cap="all" smtClean="0"/>
              <a:t>20/01/2022</a:t>
            </a:fld>
            <a:endParaRPr lang="fr-FR" cap="all" dirty="0"/>
          </a:p>
        </p:txBody>
      </p:sp>
      <p:sp>
        <p:nvSpPr>
          <p:cNvPr id="10" name="Espace réservé du numéro de diapositive 7">
            <a:extLst>
              <a:ext uri="{FF2B5EF4-FFF2-40B4-BE49-F238E27FC236}">
                <a16:creationId xmlns:a16="http://schemas.microsoft.com/office/drawing/2014/main" id="{18BB1EA6-B51D-8C43-9842-1E89F403ABFA}"/>
              </a:ext>
            </a:extLst>
          </p:cNvPr>
          <p:cNvSpPr>
            <a:spLocks noGrp="1"/>
          </p:cNvSpPr>
          <p:nvPr>
            <p:ph type="sldNum" sz="quarter" idx="12"/>
          </p:nvPr>
        </p:nvSpPr>
        <p:spPr bwMode="gray">
          <a:xfrm>
            <a:off x="7596336" y="4783500"/>
            <a:ext cx="1170000" cy="360000"/>
          </a:xfrm>
          <a:prstGeom prst="rect">
            <a:avLst/>
          </a:prstGeom>
        </p:spPr>
        <p:txBody>
          <a:bodyPr/>
          <a:lstStyle>
            <a:lvl1pPr algn="r">
              <a:defRPr sz="1600">
                <a:solidFill>
                  <a:srgbClr val="FF0000"/>
                </a:solidFill>
              </a:defRPr>
            </a:lvl1pPr>
          </a:lstStyle>
          <a:p>
            <a:fld id="{733122C9-A0B9-462F-8757-0847AD287B63}"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66D15CC7-BC12-A746-B153-F1F8A3C7E677}"/>
              </a:ext>
            </a:extLst>
          </p:cNvPr>
          <p:cNvPicPr>
            <a:picLocks noChangeAspect="1"/>
          </p:cNvPicPr>
          <p:nvPr userDrawn="1"/>
        </p:nvPicPr>
        <p:blipFill>
          <a:blip r:embed="rId8"/>
          <a:stretch>
            <a:fillRect/>
          </a:stretch>
        </p:blipFill>
        <p:spPr>
          <a:xfrm>
            <a:off x="-23357" y="0"/>
            <a:ext cx="9160828" cy="5152965"/>
          </a:xfrm>
          <a:prstGeom prst="rect">
            <a:avLst/>
          </a:prstGeom>
        </p:spPr>
      </p:pic>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5" name="Espace réservé de la date 1">
            <a:extLst>
              <a:ext uri="{FF2B5EF4-FFF2-40B4-BE49-F238E27FC236}">
                <a16:creationId xmlns:a16="http://schemas.microsoft.com/office/drawing/2014/main" id="{516EDC64-47E8-C044-91BA-F715A5EFFEFD}"/>
              </a:ext>
            </a:extLst>
          </p:cNvPr>
          <p:cNvSpPr>
            <a:spLocks noGrp="1"/>
          </p:cNvSpPr>
          <p:nvPr>
            <p:ph type="dt" sz="half" idx="2"/>
          </p:nvPr>
        </p:nvSpPr>
        <p:spPr bwMode="gray">
          <a:xfrm>
            <a:off x="6426336" y="4783500"/>
            <a:ext cx="1170000" cy="360000"/>
          </a:xfrm>
          <a:prstGeom prst="rect">
            <a:avLst/>
          </a:prstGeom>
        </p:spPr>
        <p:txBody>
          <a:bodyPr/>
          <a:lstStyle>
            <a:lvl1pPr>
              <a:defRPr sz="750"/>
            </a:lvl1pPr>
          </a:lstStyle>
          <a:p>
            <a:pPr algn="r"/>
            <a:fld id="{8A1DF097-7559-4E94-9B57-B932F2611400}" type="datetime1">
              <a:rPr lang="fr-FR" cap="all" smtClean="0"/>
              <a:t>20/01/2022</a:t>
            </a:fld>
            <a:endParaRPr lang="fr-FR" cap="all" dirty="0"/>
          </a:p>
        </p:txBody>
      </p:sp>
      <p:sp>
        <p:nvSpPr>
          <p:cNvPr id="16" name="Espace réservé du numéro de diapositive 7">
            <a:extLst>
              <a:ext uri="{FF2B5EF4-FFF2-40B4-BE49-F238E27FC236}">
                <a16:creationId xmlns:a16="http://schemas.microsoft.com/office/drawing/2014/main" id="{C6D56E85-7DD2-5140-A94B-D4C7F30901C6}"/>
              </a:ext>
            </a:extLst>
          </p:cNvPr>
          <p:cNvSpPr>
            <a:spLocks noGrp="1"/>
          </p:cNvSpPr>
          <p:nvPr>
            <p:ph type="sldNum" sz="quarter" idx="4"/>
          </p:nvPr>
        </p:nvSpPr>
        <p:spPr bwMode="gray">
          <a:xfrm>
            <a:off x="7596336" y="4783500"/>
            <a:ext cx="1170000" cy="360000"/>
          </a:xfrm>
          <a:prstGeom prst="rect">
            <a:avLst/>
          </a:prstGeom>
        </p:spPr>
        <p:txBody>
          <a:bodyPr/>
          <a:lstStyle>
            <a:lvl1pPr algn="r">
              <a:defRPr sz="1600">
                <a:solidFill>
                  <a:srgbClr val="FF0000"/>
                </a:solidFill>
              </a:defRPr>
            </a:lvl1pPr>
          </a:lstStyle>
          <a:p>
            <a:fld id="{733122C9-A0B9-462F-8757-0847AD287B63}"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Lst>
  <p:hf hdr="0"/>
  <p:txStyles>
    <p:titleStyle>
      <a:lvl1pPr algn="l" defTabSz="914400" rtl="0" eaLnBrk="1" latinLnBrk="0" hangingPunct="1">
        <a:lnSpc>
          <a:spcPct val="90000"/>
        </a:lnSpc>
        <a:spcBef>
          <a:spcPct val="0"/>
        </a:spcBef>
        <a:buNone/>
        <a:defRPr sz="2550" b="1" kern="1200">
          <a:solidFill>
            <a:srgbClr val="0C5076"/>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rgbClr val="0C5076"/>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adlet.com/ce0771882c/qv1qwttbhhjnca56" TargetMode="External"/><Relationship Id="rId2" Type="http://schemas.openxmlformats.org/officeDocument/2006/relationships/hyperlink" Target="https://www.parcoursup.fr/" TargetMode="External"/><Relationship Id="rId1" Type="http://schemas.openxmlformats.org/officeDocument/2006/relationships/slideLayout" Target="../slideLayouts/slideLayout6.xml"/><Relationship Id="rId4" Type="http://schemas.openxmlformats.org/officeDocument/2006/relationships/hyperlink" Target="http://orientation.ac-creteil.fr/cio-roiss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padlet.com/ce0771882c/qv1qwttbhhjnca56"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5EC3D008-DD61-4C4F-93BD-9E371E593F35}" type="datetime1">
              <a:rPr lang="fr-FR" smtClean="0"/>
              <a:t>20/01/2022</a:t>
            </a:fld>
            <a:endParaRPr lang="fr-FR" dirty="0"/>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
        <p:nvSpPr>
          <p:cNvPr id="6" name="Titre 5"/>
          <p:cNvSpPr>
            <a:spLocks noGrp="1"/>
          </p:cNvSpPr>
          <p:nvPr>
            <p:ph type="title"/>
          </p:nvPr>
        </p:nvSpPr>
        <p:spPr/>
        <p:txBody>
          <a:bodyPr/>
          <a:lstStyle/>
          <a:p>
            <a:r>
              <a:rPr lang="fr-FR" dirty="0"/>
              <a:t>w</a:t>
            </a:r>
          </a:p>
        </p:txBody>
      </p:sp>
      <p:sp>
        <p:nvSpPr>
          <p:cNvPr id="2" name="Espace réservé du pied de page 1"/>
          <p:cNvSpPr>
            <a:spLocks noGrp="1"/>
          </p:cNvSpPr>
          <p:nvPr>
            <p:ph type="ftr" sz="quarter" idx="11"/>
          </p:nvPr>
        </p:nvSpPr>
        <p:spPr>
          <a:xfrm>
            <a:off x="1547664" y="771550"/>
            <a:ext cx="6912768" cy="900000"/>
          </a:xfrm>
        </p:spPr>
        <p:txBody>
          <a:bodyPr/>
          <a:lstStyle/>
          <a:p>
            <a:r>
              <a:rPr lang="fr-FR" sz="1600" b="1" dirty="0">
                <a:solidFill>
                  <a:srgbClr val="0C5076"/>
                </a:solidFill>
              </a:rPr>
              <a:t> </a:t>
            </a:r>
          </a:p>
        </p:txBody>
      </p:sp>
    </p:spTree>
    <p:extLst>
      <p:ext uri="{BB962C8B-B14F-4D97-AF65-F5344CB8AC3E}">
        <p14:creationId xmlns:p14="http://schemas.microsoft.com/office/powerpoint/2010/main" val="6242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CEC048B6-1BC6-9145-B68E-ED766406A875}"/>
              </a:ext>
            </a:extLst>
          </p:cNvPr>
          <p:cNvPicPr>
            <a:picLocks noGrp="1" noChangeAspect="1"/>
          </p:cNvPicPr>
          <p:nvPr>
            <p:ph sz="quarter" idx="14"/>
          </p:nvPr>
        </p:nvPicPr>
        <p:blipFill>
          <a:blip r:embed="rId3"/>
          <a:stretch>
            <a:fillRect/>
          </a:stretch>
        </p:blipFill>
        <p:spPr>
          <a:xfrm>
            <a:off x="1377688" y="843558"/>
            <a:ext cx="6485487" cy="3672408"/>
          </a:xfrm>
        </p:spPr>
      </p:pic>
      <p:sp>
        <p:nvSpPr>
          <p:cNvPr id="6" name="Espace réservé du numéro de diapositive 5">
            <a:extLst>
              <a:ext uri="{FF2B5EF4-FFF2-40B4-BE49-F238E27FC236}">
                <a16:creationId xmlns:a16="http://schemas.microsoft.com/office/drawing/2014/main" id="{676A5488-8C04-904F-A9A7-C43FAD912C97}"/>
              </a:ext>
            </a:extLst>
          </p:cNvPr>
          <p:cNvSpPr>
            <a:spLocks noGrp="1"/>
          </p:cNvSpPr>
          <p:nvPr>
            <p:ph type="sldNum" sz="quarter" idx="12"/>
          </p:nvPr>
        </p:nvSpPr>
        <p:spPr/>
        <p:txBody>
          <a:bodyPr/>
          <a:lstStyle/>
          <a:p>
            <a:fld id="{733122C9-A0B9-462F-8757-0847AD287B63}" type="slidenum">
              <a:rPr lang="fr-FR" sz="1400" smtClean="0"/>
              <a:pPr/>
              <a:t>10</a:t>
            </a:fld>
            <a:endParaRPr lang="fr-FR" sz="1400" dirty="0"/>
          </a:p>
        </p:txBody>
      </p:sp>
      <p:sp>
        <p:nvSpPr>
          <p:cNvPr id="10" name="Espace réservé de la date 1">
            <a:extLst>
              <a:ext uri="{FF2B5EF4-FFF2-40B4-BE49-F238E27FC236}">
                <a16:creationId xmlns:a16="http://schemas.microsoft.com/office/drawing/2014/main" id="{B1C405B4-A88A-B74F-9C75-0BF47A791B8F}"/>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207913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494931A1-53CE-7141-89D2-D3DC5577E9F6}"/>
              </a:ext>
            </a:extLst>
          </p:cNvPr>
          <p:cNvPicPr>
            <a:picLocks noGrp="1" noChangeAspect="1"/>
          </p:cNvPicPr>
          <p:nvPr>
            <p:ph sz="quarter" idx="14"/>
          </p:nvPr>
        </p:nvPicPr>
        <p:blipFill>
          <a:blip r:embed="rId3"/>
          <a:stretch>
            <a:fillRect/>
          </a:stretch>
        </p:blipFill>
        <p:spPr>
          <a:xfrm>
            <a:off x="1619672" y="771550"/>
            <a:ext cx="5752472" cy="3887848"/>
          </a:xfrm>
        </p:spPr>
      </p:pic>
      <p:sp>
        <p:nvSpPr>
          <p:cNvPr id="6" name="Espace réservé du numéro de diapositive 5">
            <a:extLst>
              <a:ext uri="{FF2B5EF4-FFF2-40B4-BE49-F238E27FC236}">
                <a16:creationId xmlns:a16="http://schemas.microsoft.com/office/drawing/2014/main" id="{D45339A5-8A06-EC43-BA8D-9F98470003B5}"/>
              </a:ext>
            </a:extLst>
          </p:cNvPr>
          <p:cNvSpPr>
            <a:spLocks noGrp="1"/>
          </p:cNvSpPr>
          <p:nvPr>
            <p:ph type="sldNum" sz="quarter" idx="12"/>
          </p:nvPr>
        </p:nvSpPr>
        <p:spPr/>
        <p:txBody>
          <a:bodyPr/>
          <a:lstStyle/>
          <a:p>
            <a:fld id="{733122C9-A0B9-462F-8757-0847AD287B63}" type="slidenum">
              <a:rPr lang="fr-FR" sz="1400" smtClean="0"/>
              <a:pPr/>
              <a:t>11</a:t>
            </a:fld>
            <a:endParaRPr lang="fr-FR" sz="1400" dirty="0"/>
          </a:p>
        </p:txBody>
      </p:sp>
      <p:cxnSp>
        <p:nvCxnSpPr>
          <p:cNvPr id="10" name="Connecteur droit avec flèche 9">
            <a:extLst>
              <a:ext uri="{FF2B5EF4-FFF2-40B4-BE49-F238E27FC236}">
                <a16:creationId xmlns:a16="http://schemas.microsoft.com/office/drawing/2014/main" id="{C855E1B0-B98A-F046-ACF0-12B4A345B6E7}"/>
              </a:ext>
            </a:extLst>
          </p:cNvPr>
          <p:cNvCxnSpPr/>
          <p:nvPr/>
        </p:nvCxnSpPr>
        <p:spPr>
          <a:xfrm flipV="1">
            <a:off x="755576" y="2139410"/>
            <a:ext cx="720080" cy="57606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9F7673B6-9D65-B54A-86CB-53EA7349810C}"/>
              </a:ext>
            </a:extLst>
          </p:cNvPr>
          <p:cNvSpPr/>
          <p:nvPr/>
        </p:nvSpPr>
        <p:spPr>
          <a:xfrm>
            <a:off x="1547664" y="771550"/>
            <a:ext cx="1008112" cy="2520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e la date 1">
            <a:extLst>
              <a:ext uri="{FF2B5EF4-FFF2-40B4-BE49-F238E27FC236}">
                <a16:creationId xmlns:a16="http://schemas.microsoft.com/office/drawing/2014/main" id="{63DDE856-74C9-A348-B691-78938AC3FD77}"/>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218541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8419CF37-587C-DB40-8BBF-55F5437503D0}"/>
              </a:ext>
            </a:extLst>
          </p:cNvPr>
          <p:cNvPicPr>
            <a:picLocks noGrp="1" noChangeAspect="1"/>
          </p:cNvPicPr>
          <p:nvPr>
            <p:ph sz="quarter" idx="14"/>
          </p:nvPr>
        </p:nvPicPr>
        <p:blipFill>
          <a:blip r:embed="rId3"/>
          <a:stretch>
            <a:fillRect/>
          </a:stretch>
        </p:blipFill>
        <p:spPr>
          <a:xfrm>
            <a:off x="2195736" y="771550"/>
            <a:ext cx="4176464" cy="3953895"/>
          </a:xfrm>
        </p:spPr>
      </p:pic>
      <p:sp>
        <p:nvSpPr>
          <p:cNvPr id="6" name="Espace réservé du numéro de diapositive 5">
            <a:extLst>
              <a:ext uri="{FF2B5EF4-FFF2-40B4-BE49-F238E27FC236}">
                <a16:creationId xmlns:a16="http://schemas.microsoft.com/office/drawing/2014/main" id="{04490A9C-557D-2F4D-B511-540D9993C552}"/>
              </a:ext>
            </a:extLst>
          </p:cNvPr>
          <p:cNvSpPr>
            <a:spLocks noGrp="1"/>
          </p:cNvSpPr>
          <p:nvPr>
            <p:ph type="sldNum" sz="quarter" idx="12"/>
          </p:nvPr>
        </p:nvSpPr>
        <p:spPr/>
        <p:txBody>
          <a:bodyPr/>
          <a:lstStyle/>
          <a:p>
            <a:fld id="{733122C9-A0B9-462F-8757-0847AD287B63}" type="slidenum">
              <a:rPr lang="fr-FR" sz="1400" smtClean="0"/>
              <a:pPr/>
              <a:t>12</a:t>
            </a:fld>
            <a:endParaRPr lang="fr-FR" sz="1400" dirty="0"/>
          </a:p>
        </p:txBody>
      </p:sp>
      <p:sp>
        <p:nvSpPr>
          <p:cNvPr id="9" name="Ellipse 8">
            <a:extLst>
              <a:ext uri="{FF2B5EF4-FFF2-40B4-BE49-F238E27FC236}">
                <a16:creationId xmlns:a16="http://schemas.microsoft.com/office/drawing/2014/main" id="{5645806F-FDBA-844A-8128-FF5B0E8B9249}"/>
              </a:ext>
            </a:extLst>
          </p:cNvPr>
          <p:cNvSpPr/>
          <p:nvPr/>
        </p:nvSpPr>
        <p:spPr>
          <a:xfrm>
            <a:off x="1835696" y="1563638"/>
            <a:ext cx="1656184" cy="31618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AB51379F-3FE7-3540-BCE7-D51665DBC556}"/>
              </a:ext>
            </a:extLst>
          </p:cNvPr>
          <p:cNvCxnSpPr/>
          <p:nvPr/>
        </p:nvCxnSpPr>
        <p:spPr>
          <a:xfrm flipV="1">
            <a:off x="1134431" y="3363838"/>
            <a:ext cx="576064" cy="36004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Espace réservé de la date 1">
            <a:extLst>
              <a:ext uri="{FF2B5EF4-FFF2-40B4-BE49-F238E27FC236}">
                <a16:creationId xmlns:a16="http://schemas.microsoft.com/office/drawing/2014/main" id="{34728609-07CC-8147-9108-6C70F7912EF9}"/>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2391910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04490A9C-557D-2F4D-B511-540D9993C552}"/>
              </a:ext>
            </a:extLst>
          </p:cNvPr>
          <p:cNvSpPr>
            <a:spLocks noGrp="1"/>
          </p:cNvSpPr>
          <p:nvPr>
            <p:ph type="sldNum" sz="quarter" idx="12"/>
          </p:nvPr>
        </p:nvSpPr>
        <p:spPr/>
        <p:txBody>
          <a:bodyPr/>
          <a:lstStyle/>
          <a:p>
            <a:fld id="{733122C9-A0B9-462F-8757-0847AD287B63}" type="slidenum">
              <a:rPr lang="fr-FR" sz="1400" smtClean="0"/>
              <a:pPr/>
              <a:t>13</a:t>
            </a:fld>
            <a:endParaRPr lang="fr-FR" sz="1400" dirty="0"/>
          </a:p>
        </p:txBody>
      </p:sp>
      <p:sp>
        <p:nvSpPr>
          <p:cNvPr id="12" name="Espace réservé de la date 1">
            <a:extLst>
              <a:ext uri="{FF2B5EF4-FFF2-40B4-BE49-F238E27FC236}">
                <a16:creationId xmlns:a16="http://schemas.microsoft.com/office/drawing/2014/main" id="{34728609-07CC-8147-9108-6C70F7912EF9}"/>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pic>
        <p:nvPicPr>
          <p:cNvPr id="14" name="Espace réservé du contenu 13">
            <a:extLst>
              <a:ext uri="{FF2B5EF4-FFF2-40B4-BE49-F238E27FC236}">
                <a16:creationId xmlns:a16="http://schemas.microsoft.com/office/drawing/2014/main" id="{38C0532E-08D1-C64E-9945-E0B8A4D90045}"/>
              </a:ext>
            </a:extLst>
          </p:cNvPr>
          <p:cNvPicPr>
            <a:picLocks noGrp="1" noChangeAspect="1"/>
          </p:cNvPicPr>
          <p:nvPr>
            <p:ph sz="quarter" idx="14"/>
          </p:nvPr>
        </p:nvPicPr>
        <p:blipFill>
          <a:blip r:embed="rId3"/>
          <a:stretch>
            <a:fillRect/>
          </a:stretch>
        </p:blipFill>
        <p:spPr>
          <a:xfrm>
            <a:off x="1187624" y="843558"/>
            <a:ext cx="6723196" cy="3672408"/>
          </a:xfrm>
        </p:spPr>
      </p:pic>
      <p:sp>
        <p:nvSpPr>
          <p:cNvPr id="15" name="Ellipse 14">
            <a:extLst>
              <a:ext uri="{FF2B5EF4-FFF2-40B4-BE49-F238E27FC236}">
                <a16:creationId xmlns:a16="http://schemas.microsoft.com/office/drawing/2014/main" id="{54853E16-5581-8447-8097-20D4F5BB72A2}"/>
              </a:ext>
            </a:extLst>
          </p:cNvPr>
          <p:cNvSpPr/>
          <p:nvPr/>
        </p:nvSpPr>
        <p:spPr>
          <a:xfrm>
            <a:off x="1043608" y="1491630"/>
            <a:ext cx="54838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7" name="Connecteur en angle 16">
            <a:extLst>
              <a:ext uri="{FF2B5EF4-FFF2-40B4-BE49-F238E27FC236}">
                <a16:creationId xmlns:a16="http://schemas.microsoft.com/office/drawing/2014/main" id="{BF7B4147-2092-A940-9613-D18B7D137E9E}"/>
              </a:ext>
            </a:extLst>
          </p:cNvPr>
          <p:cNvCxnSpPr>
            <a:cxnSpLocks/>
          </p:cNvCxnSpPr>
          <p:nvPr/>
        </p:nvCxnSpPr>
        <p:spPr>
          <a:xfrm rot="10800000" flipH="1" flipV="1">
            <a:off x="1043608" y="1635646"/>
            <a:ext cx="144016" cy="1116000"/>
          </a:xfrm>
          <a:prstGeom prst="bentConnector3">
            <a:avLst>
              <a:gd name="adj1" fmla="val -20715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FB2A795C-D58B-9442-B3C6-D0DEBF1769E6}"/>
              </a:ext>
            </a:extLst>
          </p:cNvPr>
          <p:cNvSpPr/>
          <p:nvPr/>
        </p:nvSpPr>
        <p:spPr>
          <a:xfrm>
            <a:off x="1168872" y="2625632"/>
            <a:ext cx="1008112" cy="2520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8347E375-5710-1A4B-9191-641FA32A9432}"/>
              </a:ext>
            </a:extLst>
          </p:cNvPr>
          <p:cNvSpPr/>
          <p:nvPr/>
        </p:nvSpPr>
        <p:spPr>
          <a:xfrm>
            <a:off x="1102512" y="4083918"/>
            <a:ext cx="648072"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43760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33122C9-A0B9-462F-8757-0847AD287B63}" type="slidenum">
              <a:rPr lang="fr-FR" sz="1400" smtClean="0"/>
              <a:pPr/>
              <a:t>14</a:t>
            </a:fld>
            <a:endParaRPr lang="fr-FR" sz="1400" dirty="0"/>
          </a:p>
        </p:txBody>
      </p:sp>
      <p:sp>
        <p:nvSpPr>
          <p:cNvPr id="5" name="Espace réservé du texte 4"/>
          <p:cNvSpPr>
            <a:spLocks noGrp="1"/>
          </p:cNvSpPr>
          <p:nvPr>
            <p:ph type="body" sz="quarter" idx="13"/>
          </p:nvPr>
        </p:nvSpPr>
        <p:spPr>
          <a:xfrm>
            <a:off x="342336" y="1995686"/>
            <a:ext cx="8424000" cy="1224136"/>
          </a:xfrm>
        </p:spPr>
        <p:txBody>
          <a:bodyPr/>
          <a:lstStyle/>
          <a:p>
            <a:r>
              <a:rPr lang="fr-FR" dirty="0"/>
              <a:t>La formulation des vœux : </a:t>
            </a:r>
          </a:p>
          <a:p>
            <a:r>
              <a:rPr lang="fr-FR" dirty="0"/>
              <a:t>Du 20 janvier au 29 mars 2022</a:t>
            </a:r>
          </a:p>
        </p:txBody>
      </p:sp>
      <p:sp>
        <p:nvSpPr>
          <p:cNvPr id="6" name="Espace réservé de la date 1">
            <a:extLst>
              <a:ext uri="{FF2B5EF4-FFF2-40B4-BE49-F238E27FC236}">
                <a16:creationId xmlns:a16="http://schemas.microsoft.com/office/drawing/2014/main" id="{40FE12CD-DF45-6746-81B7-27975F466E95}"/>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601188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827992"/>
            <a:ext cx="8424000" cy="447614"/>
          </a:xfrm>
        </p:spPr>
        <p:txBody>
          <a:bodyPr/>
          <a:lstStyle/>
          <a:p>
            <a:r>
              <a:rPr lang="fr-FR" sz="2400" dirty="0"/>
              <a:t>Formuler des vœux sur Parcoursup </a:t>
            </a:r>
          </a:p>
        </p:txBody>
      </p:sp>
      <p:sp>
        <p:nvSpPr>
          <p:cNvPr id="3" name="Espace réservé du contenu 2"/>
          <p:cNvSpPr>
            <a:spLocks noGrp="1"/>
          </p:cNvSpPr>
          <p:nvPr>
            <p:ph sz="quarter" idx="14"/>
          </p:nvPr>
        </p:nvSpPr>
        <p:spPr>
          <a:xfrm>
            <a:off x="343845" y="1347615"/>
            <a:ext cx="8422491" cy="3666176"/>
          </a:xfrm>
        </p:spPr>
        <p:txBody>
          <a:bodyPr/>
          <a:lstStyle/>
          <a:p>
            <a:pPr marL="285750" indent="-285750" defTabSz="457200">
              <a:spcAft>
                <a:spcPts val="1200"/>
              </a:spcAft>
              <a:buClr>
                <a:srgbClr val="F28E65"/>
              </a:buClr>
              <a:buSzPct val="100000"/>
              <a:buFont typeface="Wingdings" pitchFamily="2" charset="2"/>
              <a:buChar char="Ø"/>
              <a:defRPr/>
            </a:pPr>
            <a:r>
              <a:rPr lang="fr-FR" sz="1800" b="1" dirty="0">
                <a:solidFill>
                  <a:srgbClr val="F28E65"/>
                </a:solidFill>
              </a:rPr>
              <a:t>Un vœu = une formation dans un établissement</a:t>
            </a:r>
            <a:r>
              <a:rPr lang="fr-FR" sz="1400" dirty="0"/>
              <a:t> </a:t>
            </a:r>
          </a:p>
          <a:p>
            <a:pPr marL="285750" indent="-285750" defTabSz="457200">
              <a:spcBef>
                <a:spcPts val="600"/>
              </a:spcBef>
              <a:spcAft>
                <a:spcPts val="1200"/>
              </a:spcAft>
              <a:buClr>
                <a:srgbClr val="F28E65"/>
              </a:buClr>
              <a:buSzPct val="100000"/>
              <a:buFont typeface="Wingdings" pitchFamily="2" charset="2"/>
              <a:buChar char="Ø"/>
              <a:defRPr/>
            </a:pPr>
            <a:r>
              <a:rPr lang="fr-FR" sz="1800" b="1" dirty="0">
                <a:solidFill>
                  <a:srgbClr val="F28E65"/>
                </a:solidFill>
              </a:rPr>
              <a:t>10 vœux maximum</a:t>
            </a:r>
          </a:p>
          <a:p>
            <a:pPr marL="285750" indent="-285750" defTabSz="457200">
              <a:spcBef>
                <a:spcPts val="600"/>
              </a:spcBef>
              <a:spcAft>
                <a:spcPts val="1200"/>
              </a:spcAft>
              <a:buClr>
                <a:srgbClr val="F28E65"/>
              </a:buClr>
              <a:buSzPct val="100000"/>
              <a:buFont typeface="Wingdings" pitchFamily="2" charset="2"/>
              <a:buChar char="Ø"/>
              <a:defRPr/>
            </a:pPr>
            <a:r>
              <a:rPr lang="fr-FR" sz="1800" b="1" dirty="0">
                <a:solidFill>
                  <a:srgbClr val="F28E65"/>
                </a:solidFill>
              </a:rPr>
              <a:t>Pas de classement</a:t>
            </a:r>
          </a:p>
          <a:p>
            <a:pPr marL="285750" indent="-285750" defTabSz="457200">
              <a:spcBef>
                <a:spcPts val="600"/>
              </a:spcBef>
              <a:spcAft>
                <a:spcPts val="0"/>
              </a:spcAft>
              <a:buClr>
                <a:srgbClr val="F28E65"/>
              </a:buClr>
              <a:buSzPct val="100000"/>
              <a:buFont typeface="Wingdings" pitchFamily="2" charset="2"/>
              <a:buChar char="Ø"/>
              <a:defRPr/>
            </a:pPr>
            <a:r>
              <a:rPr lang="fr-FR" sz="1800" b="1" dirty="0">
                <a:solidFill>
                  <a:srgbClr val="F28E65"/>
                </a:solidFill>
              </a:rPr>
              <a:t>Tous les vœux doivent être réfléchis et motivés</a:t>
            </a:r>
          </a:p>
          <a:p>
            <a:pPr defTabSz="457200">
              <a:spcAft>
                <a:spcPts val="1200"/>
              </a:spcAft>
              <a:buClr>
                <a:srgbClr val="FF0000"/>
              </a:buClr>
              <a:buSzPct val="100000"/>
              <a:defRPr/>
            </a:pPr>
            <a:r>
              <a:rPr lang="fr-FR" sz="1400" dirty="0"/>
              <a:t>	</a:t>
            </a:r>
            <a:r>
              <a:rPr lang="fr-FR" sz="1400" dirty="0">
                <a:sym typeface="Wingdings" panose="05000000000000000000" pitchFamily="2" charset="2"/>
              </a:rPr>
              <a:t> </a:t>
            </a:r>
            <a:r>
              <a:rPr lang="fr-FR" sz="1400" dirty="0"/>
              <a:t>Saisie de la motivation pour chaque formation demandée</a:t>
            </a:r>
          </a:p>
          <a:p>
            <a:pPr marL="285750" indent="-285750" algn="just" defTabSz="457200">
              <a:spcBef>
                <a:spcPts val="600"/>
              </a:spcBef>
              <a:spcAft>
                <a:spcPts val="0"/>
              </a:spcAft>
              <a:buClr>
                <a:srgbClr val="F28E65"/>
              </a:buClr>
              <a:buSzPct val="100000"/>
              <a:buFont typeface="Wingdings" pitchFamily="2" charset="2"/>
              <a:buChar char="Ø"/>
              <a:defRPr/>
            </a:pPr>
            <a:r>
              <a:rPr lang="fr-FR" sz="1800" b="1" dirty="0">
                <a:solidFill>
                  <a:srgbClr val="F28E65"/>
                </a:solidFill>
              </a:rPr>
              <a:t>Possibilité de formuler des vœux partout en France</a:t>
            </a:r>
          </a:p>
          <a:p>
            <a:pPr algn="just" defTabSz="457200">
              <a:spcBef>
                <a:spcPts val="600"/>
              </a:spcBef>
              <a:spcAft>
                <a:spcPts val="600"/>
              </a:spcAft>
              <a:buClr>
                <a:srgbClr val="FF0000"/>
              </a:buClr>
              <a:buSzPct val="100000"/>
              <a:defRPr/>
            </a:pPr>
            <a:r>
              <a:rPr lang="fr-FR" sz="1400" dirty="0"/>
              <a:t>	</a:t>
            </a:r>
            <a:endParaRPr lang="fr-FR" dirty="0">
              <a:solidFill>
                <a:srgbClr val="3D566E"/>
              </a:solidFill>
              <a:latin typeface="Calibri"/>
            </a:endParaRPr>
          </a:p>
          <a:p>
            <a:pPr lvl="0" defTabSz="457200">
              <a:spcBef>
                <a:spcPct val="20000"/>
              </a:spcBef>
              <a:spcAft>
                <a:spcPts val="0"/>
              </a:spcAft>
              <a:buClr>
                <a:srgbClr val="FF0000"/>
              </a:buClr>
              <a:buSzPct val="100000"/>
              <a:defRPr/>
            </a:pPr>
            <a:endParaRPr lang="fr-FR" dirty="0">
              <a:solidFill>
                <a:srgbClr val="3D566E"/>
              </a:solidFill>
              <a:latin typeface="Calibri"/>
            </a:endParaRPr>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15</a:t>
            </a:fld>
            <a:endParaRPr lang="fr-FR" sz="1400" dirty="0"/>
          </a:p>
        </p:txBody>
      </p:sp>
      <p:sp>
        <p:nvSpPr>
          <p:cNvPr id="7" name="Rectangle à coins arrondis 6"/>
          <p:cNvSpPr/>
          <p:nvPr/>
        </p:nvSpPr>
        <p:spPr>
          <a:xfrm>
            <a:off x="6551029" y="76969"/>
            <a:ext cx="2160240" cy="540000"/>
          </a:xfrm>
          <a:prstGeom prst="roundRect">
            <a:avLst/>
          </a:prstGeom>
          <a:solidFill>
            <a:srgbClr val="51B9AA"/>
          </a:solidFill>
          <a:ln>
            <a:solidFill>
              <a:srgbClr val="51B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Entre le 20 janvier </a:t>
            </a:r>
          </a:p>
          <a:p>
            <a:pPr algn="ctr"/>
            <a:r>
              <a:rPr lang="fr-FR" sz="1400" b="1" dirty="0">
                <a:solidFill>
                  <a:schemeClr val="bg1"/>
                </a:solidFill>
              </a:rPr>
              <a:t>et le 29 mars inclus</a:t>
            </a:r>
          </a:p>
        </p:txBody>
      </p:sp>
      <p:sp>
        <p:nvSpPr>
          <p:cNvPr id="8" name="Rectangle 7">
            <a:extLst>
              <a:ext uri="{FF2B5EF4-FFF2-40B4-BE49-F238E27FC236}">
                <a16:creationId xmlns:a16="http://schemas.microsoft.com/office/drawing/2014/main" id="{C523AA14-58D0-E34D-935B-82EB9F464E64}"/>
              </a:ext>
            </a:extLst>
          </p:cNvPr>
          <p:cNvSpPr/>
          <p:nvPr/>
        </p:nvSpPr>
        <p:spPr>
          <a:xfrm>
            <a:off x="323528" y="4230866"/>
            <a:ext cx="8455898" cy="501124"/>
          </a:xfrm>
          <a:prstGeom prst="rect">
            <a:avLst/>
          </a:prstGeom>
          <a:solidFill>
            <a:srgbClr val="0C5076"/>
          </a:solidFill>
          <a:ln w="12700" cap="flat" cmpd="sng" algn="ctr">
            <a:solidFill>
              <a:srgbClr val="3D566E"/>
            </a:solidFill>
            <a:prstDash val="solid"/>
          </a:ln>
          <a:effectLst/>
        </p:spPr>
        <p:txBody>
          <a:bodyPr rtlCol="0" anchor="ctr"/>
          <a:lstStyle/>
          <a:p>
            <a:pPr marL="0" marR="0" lvl="1" indent="0" algn="just" defTabSz="457200" eaLnBrk="1" fontAlgn="auto" latinLnBrk="0" hangingPunct="1">
              <a:lnSpc>
                <a:spcPct val="90000"/>
              </a:lnSpc>
              <a:spcBef>
                <a:spcPts val="0"/>
              </a:spcBef>
              <a:spcAft>
                <a:spcPts val="0"/>
              </a:spcAft>
              <a:buClrTx/>
              <a:buSzPct val="100000"/>
              <a:buFontTx/>
              <a:buNone/>
              <a:tabLst/>
              <a:defRPr/>
            </a:pPr>
            <a:r>
              <a:rPr lang="fr-FR" sz="1600" b="1" i="1" u="sng" dirty="0">
                <a:solidFill>
                  <a:srgbClr val="F28E65"/>
                </a:solidFill>
              </a:rPr>
              <a:t>Remarque</a:t>
            </a:r>
            <a:r>
              <a:rPr lang="fr-FR" sz="1600" b="1" i="1" dirty="0">
                <a:solidFill>
                  <a:srgbClr val="F28E65"/>
                </a:solidFill>
              </a:rPr>
              <a:t> </a:t>
            </a:r>
            <a:r>
              <a:rPr kumimoji="0" lang="fr-FR" sz="1600" b="0" i="1" u="none" strike="noStrike" kern="0" cap="none" spc="0" normalizeH="0" baseline="0" noProof="0" dirty="0">
                <a:ln>
                  <a:noFill/>
                </a:ln>
                <a:solidFill>
                  <a:schemeClr val="bg1"/>
                </a:solidFill>
                <a:effectLst/>
                <a:uLnTx/>
                <a:uFillTx/>
              </a:rPr>
              <a:t>: Priorité aux bacheliers du « secteur géographique » (= Région lle-de-France) pour les </a:t>
            </a:r>
            <a:r>
              <a:rPr lang="fr-FR" sz="1600" i="1" kern="0" dirty="0">
                <a:solidFill>
                  <a:schemeClr val="bg1"/>
                </a:solidFill>
              </a:rPr>
              <a:t>licences générales (dont PASS).</a:t>
            </a:r>
            <a:endParaRPr kumimoji="0" lang="fr-FR" sz="1600" b="0" i="1" u="none" strike="noStrike" kern="0" cap="none" spc="0" normalizeH="0" baseline="0" noProof="0" dirty="0">
              <a:ln>
                <a:noFill/>
              </a:ln>
              <a:solidFill>
                <a:schemeClr val="bg1"/>
              </a:solidFill>
              <a:effectLst/>
              <a:uLnTx/>
              <a:uFillTx/>
            </a:endParaRPr>
          </a:p>
        </p:txBody>
      </p:sp>
      <p:sp>
        <p:nvSpPr>
          <p:cNvPr id="9" name="Espace réservé de la date 1">
            <a:extLst>
              <a:ext uri="{FF2B5EF4-FFF2-40B4-BE49-F238E27FC236}">
                <a16:creationId xmlns:a16="http://schemas.microsoft.com/office/drawing/2014/main" id="{B3FAD405-688A-034C-B0E1-48675AA75D61}"/>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754558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336" y="843558"/>
            <a:ext cx="8424000" cy="720000"/>
          </a:xfrm>
        </p:spPr>
        <p:txBody>
          <a:bodyPr/>
          <a:lstStyle/>
          <a:p>
            <a:r>
              <a:rPr lang="fr-FR" sz="2400" dirty="0"/>
              <a:t>Focus sur les vœux multiples </a:t>
            </a:r>
          </a:p>
        </p:txBody>
      </p:sp>
      <p:sp>
        <p:nvSpPr>
          <p:cNvPr id="3" name="Espace réservé du contenu 2"/>
          <p:cNvSpPr>
            <a:spLocks noGrp="1"/>
          </p:cNvSpPr>
          <p:nvPr>
            <p:ph sz="quarter" idx="14"/>
          </p:nvPr>
        </p:nvSpPr>
        <p:spPr>
          <a:xfrm>
            <a:off x="251522" y="1368112"/>
            <a:ext cx="8406337" cy="3435886"/>
          </a:xfrm>
        </p:spPr>
        <p:txBody>
          <a:bodyPr/>
          <a:lstStyle/>
          <a:p>
            <a:pPr marL="285750" lvl="1" indent="-285750" algn="just" defTabSz="457200">
              <a:spcBef>
                <a:spcPts val="0"/>
              </a:spcBef>
              <a:buClr>
                <a:srgbClr val="F28E65"/>
              </a:buClr>
              <a:buFont typeface="Wingdings" pitchFamily="2" charset="2"/>
              <a:buChar char="Ø"/>
              <a:defRPr/>
            </a:pPr>
            <a:r>
              <a:rPr lang="fr-FR" sz="1800" b="1" dirty="0">
                <a:solidFill>
                  <a:srgbClr val="F28E65"/>
                </a:solidFill>
              </a:rPr>
              <a:t>Vœu multiple = une même formation demandée dans plusieurs établissements</a:t>
            </a:r>
          </a:p>
          <a:p>
            <a:pPr marL="0" lvl="1" indent="0" algn="just" defTabSz="457200">
              <a:spcBef>
                <a:spcPts val="0"/>
              </a:spcBef>
              <a:buClr>
                <a:srgbClr val="F28E65"/>
              </a:buClr>
              <a:buNone/>
              <a:defRPr/>
            </a:pPr>
            <a:endParaRPr lang="fr-FR" sz="1100" dirty="0">
              <a:solidFill>
                <a:srgbClr val="3D566E"/>
              </a:solidFill>
            </a:endParaRPr>
          </a:p>
          <a:p>
            <a:pPr marL="285750" lvl="1" indent="-285750" defTabSz="457200">
              <a:spcBef>
                <a:spcPts val="0"/>
              </a:spcBef>
              <a:spcAft>
                <a:spcPts val="0"/>
              </a:spcAft>
              <a:buClr>
                <a:srgbClr val="F28E65"/>
              </a:buClr>
              <a:buFont typeface="Wingdings" pitchFamily="2" charset="2"/>
              <a:buChar char="Ø"/>
              <a:defRPr/>
            </a:pPr>
            <a:r>
              <a:rPr lang="fr-FR" sz="1800" b="1" dirty="0">
                <a:solidFill>
                  <a:srgbClr val="F28E65"/>
                </a:solidFill>
              </a:rPr>
              <a:t>Pour quel type de formation ?</a:t>
            </a:r>
          </a:p>
          <a:p>
            <a:pPr marL="0" lvl="1" indent="0" defTabSz="457200">
              <a:spcBef>
                <a:spcPct val="20000"/>
              </a:spcBef>
              <a:spcAft>
                <a:spcPts val="0"/>
              </a:spcAft>
              <a:buClr>
                <a:srgbClr val="F28E65"/>
              </a:buClr>
              <a:buNone/>
              <a:defRPr/>
            </a:pPr>
            <a:r>
              <a:rPr lang="fr-FR" sz="1600" dirty="0">
                <a:solidFill>
                  <a:srgbClr val="3D566E"/>
                </a:solidFill>
              </a:rPr>
              <a:t>	- BTS, BUT, DN MADE, DCG, CPGE, IFSI, EFTS</a:t>
            </a:r>
          </a:p>
          <a:p>
            <a:pPr marL="0" lvl="1" indent="0" defTabSz="457200">
              <a:spcBef>
                <a:spcPct val="20000"/>
              </a:spcBef>
              <a:spcAft>
                <a:spcPts val="0"/>
              </a:spcAft>
              <a:buClr>
                <a:srgbClr val="F28E65"/>
              </a:buClr>
              <a:buNone/>
              <a:defRPr/>
            </a:pPr>
            <a:r>
              <a:rPr lang="fr-FR" sz="1600" dirty="0">
                <a:solidFill>
                  <a:srgbClr val="3D566E"/>
                </a:solidFill>
              </a:rPr>
              <a:t>	- Certaines écoles d’ingénieurs, de commerce et management, certains IEP</a:t>
            </a:r>
          </a:p>
          <a:p>
            <a:pPr marL="0" lvl="1" indent="0" defTabSz="457200">
              <a:spcBef>
                <a:spcPct val="20000"/>
              </a:spcBef>
              <a:spcAft>
                <a:spcPts val="0"/>
              </a:spcAft>
              <a:buClr>
                <a:srgbClr val="F28E65"/>
              </a:buClr>
              <a:buNone/>
              <a:defRPr/>
            </a:pPr>
            <a:r>
              <a:rPr lang="fr-FR" sz="1600" dirty="0">
                <a:solidFill>
                  <a:srgbClr val="3D566E"/>
                </a:solidFill>
              </a:rPr>
              <a:t>	- Sous statut scolaire</a:t>
            </a:r>
          </a:p>
          <a:p>
            <a:pPr marL="0" lvl="1" indent="0" defTabSz="457200">
              <a:spcBef>
                <a:spcPts val="0"/>
              </a:spcBef>
              <a:spcAft>
                <a:spcPts val="0"/>
              </a:spcAft>
              <a:buClr>
                <a:srgbClr val="F28E65"/>
              </a:buClr>
              <a:buNone/>
              <a:defRPr/>
            </a:pPr>
            <a:endParaRPr lang="fr-FR" sz="1100" dirty="0">
              <a:solidFill>
                <a:srgbClr val="3D566E"/>
              </a:solidFill>
            </a:endParaRPr>
          </a:p>
          <a:p>
            <a:pPr marL="285750" lvl="1" indent="-285750" defTabSz="457200">
              <a:spcBef>
                <a:spcPts val="0"/>
              </a:spcBef>
              <a:spcAft>
                <a:spcPts val="0"/>
              </a:spcAft>
              <a:buClr>
                <a:srgbClr val="F28E65"/>
              </a:buClr>
              <a:buFont typeface="Wingdings" pitchFamily="2" charset="2"/>
              <a:buChar char="Ø"/>
              <a:defRPr/>
            </a:pPr>
            <a:r>
              <a:rPr lang="fr-FR" sz="1800" b="1" dirty="0">
                <a:solidFill>
                  <a:srgbClr val="F28E65"/>
                </a:solidFill>
              </a:rPr>
              <a:t>10 sous-vœux maximum par vœu multiple</a:t>
            </a:r>
          </a:p>
          <a:p>
            <a:pPr marL="0" lvl="1" indent="0" defTabSz="457200">
              <a:spcBef>
                <a:spcPts val="0"/>
              </a:spcBef>
              <a:spcAft>
                <a:spcPts val="0"/>
              </a:spcAft>
              <a:buClr>
                <a:srgbClr val="F28E65"/>
              </a:buClr>
              <a:buNone/>
              <a:defRPr/>
            </a:pPr>
            <a:r>
              <a:rPr lang="fr-FR" sz="1800" dirty="0">
                <a:solidFill>
                  <a:srgbClr val="3D566E"/>
                </a:solidFill>
              </a:rPr>
              <a:t> 	- 20 sous-vœux maximum au total</a:t>
            </a:r>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16</a:t>
            </a:fld>
            <a:endParaRPr lang="fr-FR" sz="1400" dirty="0"/>
          </a:p>
        </p:txBody>
      </p:sp>
      <p:sp>
        <p:nvSpPr>
          <p:cNvPr id="8" name="Rectangle à coins arrondis 7"/>
          <p:cNvSpPr/>
          <p:nvPr/>
        </p:nvSpPr>
        <p:spPr>
          <a:xfrm>
            <a:off x="6604816" y="86105"/>
            <a:ext cx="2160240" cy="540000"/>
          </a:xfrm>
          <a:prstGeom prst="roundRect">
            <a:avLst/>
          </a:prstGeom>
          <a:solidFill>
            <a:srgbClr val="51B9AA"/>
          </a:solidFill>
          <a:ln>
            <a:solidFill>
              <a:srgbClr val="51B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Entre le 20 janvier </a:t>
            </a:r>
          </a:p>
          <a:p>
            <a:pPr algn="ctr"/>
            <a:r>
              <a:rPr lang="fr-FR" sz="1400" b="1" dirty="0">
                <a:solidFill>
                  <a:schemeClr val="bg1"/>
                </a:solidFill>
              </a:rPr>
              <a:t>et le 29 mars inclus</a:t>
            </a:r>
          </a:p>
        </p:txBody>
      </p:sp>
      <p:sp>
        <p:nvSpPr>
          <p:cNvPr id="9" name="Rectangle 8">
            <a:extLst>
              <a:ext uri="{FF2B5EF4-FFF2-40B4-BE49-F238E27FC236}">
                <a16:creationId xmlns:a16="http://schemas.microsoft.com/office/drawing/2014/main" id="{1FE04C5C-4763-C347-883B-C305A8ED22E8}"/>
              </a:ext>
            </a:extLst>
          </p:cNvPr>
          <p:cNvSpPr/>
          <p:nvPr/>
        </p:nvSpPr>
        <p:spPr>
          <a:xfrm>
            <a:off x="323528" y="4230866"/>
            <a:ext cx="8455898" cy="501124"/>
          </a:xfrm>
          <a:prstGeom prst="rect">
            <a:avLst/>
          </a:prstGeom>
          <a:solidFill>
            <a:srgbClr val="0C5076"/>
          </a:solidFill>
          <a:ln w="12700" cap="flat" cmpd="sng" algn="ctr">
            <a:solidFill>
              <a:srgbClr val="3D566E"/>
            </a:solidFill>
            <a:prstDash val="solid"/>
          </a:ln>
          <a:effectLst/>
        </p:spPr>
        <p:txBody>
          <a:bodyPr rtlCol="0" anchor="ctr"/>
          <a:lstStyle/>
          <a:p>
            <a:pPr marL="0" marR="0" lvl="1" indent="0" algn="just" defTabSz="457200" eaLnBrk="1" fontAlgn="auto" latinLnBrk="0" hangingPunct="1">
              <a:lnSpc>
                <a:spcPct val="90000"/>
              </a:lnSpc>
              <a:spcBef>
                <a:spcPts val="0"/>
              </a:spcBef>
              <a:spcAft>
                <a:spcPts val="0"/>
              </a:spcAft>
              <a:buClrTx/>
              <a:buSzPct val="100000"/>
              <a:buFontTx/>
              <a:buNone/>
              <a:tabLst/>
              <a:defRPr/>
            </a:pPr>
            <a:r>
              <a:rPr lang="fr-FR" sz="1600" b="1" i="1" u="sng" dirty="0">
                <a:solidFill>
                  <a:srgbClr val="F28E65"/>
                </a:solidFill>
              </a:rPr>
              <a:t>Remarque</a:t>
            </a:r>
            <a:r>
              <a:rPr lang="fr-FR" sz="1600" b="1" i="1" dirty="0">
                <a:solidFill>
                  <a:srgbClr val="F28E65"/>
                </a:solidFill>
              </a:rPr>
              <a:t> </a:t>
            </a:r>
            <a:r>
              <a:rPr kumimoji="0" lang="fr-FR" sz="1600" b="0" i="1" u="none" strike="noStrike" kern="0" cap="none" spc="0" normalizeH="0" baseline="0" noProof="0" dirty="0">
                <a:ln>
                  <a:noFill/>
                </a:ln>
                <a:solidFill>
                  <a:schemeClr val="bg1"/>
                </a:solidFill>
                <a:effectLst/>
                <a:uLnTx/>
                <a:uFillTx/>
              </a:rPr>
              <a:t>: </a:t>
            </a:r>
            <a:r>
              <a:rPr lang="fr-FR" sz="1600" i="1" kern="0" dirty="0">
                <a:solidFill>
                  <a:schemeClr val="bg1"/>
                </a:solidFill>
              </a:rPr>
              <a:t>Il existe des cas particuliers. Pour en savoir plus, consultez la FAQ Parcoursup</a:t>
            </a:r>
            <a:endParaRPr kumimoji="0" lang="fr-FR" sz="1600" b="0" i="1" u="none" strike="noStrike" kern="0" cap="none" spc="0" normalizeH="0" baseline="0" noProof="0" dirty="0">
              <a:ln>
                <a:noFill/>
              </a:ln>
              <a:solidFill>
                <a:schemeClr val="bg1"/>
              </a:solidFill>
              <a:effectLst/>
              <a:uLnTx/>
              <a:uFillTx/>
            </a:endParaRPr>
          </a:p>
        </p:txBody>
      </p:sp>
      <p:sp>
        <p:nvSpPr>
          <p:cNvPr id="10" name="Espace réservé de la date 1">
            <a:extLst>
              <a:ext uri="{FF2B5EF4-FFF2-40B4-BE49-F238E27FC236}">
                <a16:creationId xmlns:a16="http://schemas.microsoft.com/office/drawing/2014/main" id="{DA151762-41DE-1B4D-A160-F72D0B5D4A73}"/>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4000699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Focus sur les vœux en apprentissage </a:t>
            </a:r>
          </a:p>
        </p:txBody>
      </p:sp>
      <p:sp>
        <p:nvSpPr>
          <p:cNvPr id="3" name="Espace réservé du contenu 2"/>
          <p:cNvSpPr>
            <a:spLocks noGrp="1"/>
          </p:cNvSpPr>
          <p:nvPr>
            <p:ph sz="quarter" idx="14"/>
          </p:nvPr>
        </p:nvSpPr>
        <p:spPr>
          <a:xfrm>
            <a:off x="294694" y="1303836"/>
            <a:ext cx="8424936" cy="3513319"/>
          </a:xfrm>
        </p:spPr>
        <p:txBody>
          <a:bodyPr/>
          <a:lstStyle/>
          <a:p>
            <a:pPr marL="285750" indent="-285750">
              <a:spcAft>
                <a:spcPts val="600"/>
              </a:spcAft>
              <a:buFont typeface="Wingdings" pitchFamily="2" charset="2"/>
              <a:buChar char="Ø"/>
            </a:pPr>
            <a:r>
              <a:rPr lang="fr-FR" sz="1600" b="1" dirty="0">
                <a:solidFill>
                  <a:srgbClr val="F28E65"/>
                </a:solidFill>
              </a:rPr>
              <a:t>Précisions</a:t>
            </a:r>
          </a:p>
          <a:p>
            <a:pPr>
              <a:spcAft>
                <a:spcPts val="0"/>
              </a:spcAft>
            </a:pPr>
            <a:r>
              <a:rPr lang="fr-FR" sz="1600" b="1" dirty="0">
                <a:solidFill>
                  <a:srgbClr val="F28E65"/>
                </a:solidFill>
              </a:rPr>
              <a:t>	</a:t>
            </a:r>
            <a:r>
              <a:rPr lang="fr-FR" sz="1600" dirty="0"/>
              <a:t>- Formations professionnalisantes (BTS, BUT…)</a:t>
            </a:r>
          </a:p>
          <a:p>
            <a:pPr>
              <a:spcAft>
                <a:spcPts val="0"/>
              </a:spcAft>
            </a:pPr>
            <a:r>
              <a:rPr lang="fr-FR" sz="1600" dirty="0"/>
              <a:t>	- Une place dans une formation + un contrat signé </a:t>
            </a:r>
          </a:p>
          <a:p>
            <a:pPr>
              <a:spcAft>
                <a:spcPts val="0"/>
              </a:spcAft>
            </a:pPr>
            <a:r>
              <a:rPr lang="fr-FR" sz="1600" dirty="0"/>
              <a:t>	- Alternance école-entreprise</a:t>
            </a:r>
          </a:p>
          <a:p>
            <a:pPr>
              <a:spcAft>
                <a:spcPts val="0"/>
              </a:spcAft>
            </a:pPr>
            <a:r>
              <a:rPr lang="fr-FR" sz="1600" dirty="0"/>
              <a:t>	- Statut d’apprenti (contrat de travail)</a:t>
            </a:r>
          </a:p>
          <a:p>
            <a:pPr>
              <a:spcAft>
                <a:spcPts val="0"/>
              </a:spcAft>
            </a:pPr>
            <a:endParaRPr lang="fr-FR" sz="1600" dirty="0"/>
          </a:p>
          <a:p>
            <a:pPr marL="285750" indent="-285750">
              <a:spcAft>
                <a:spcPts val="600"/>
              </a:spcAft>
              <a:buFont typeface="Wingdings" pitchFamily="2" charset="2"/>
              <a:buChar char="Ø"/>
            </a:pPr>
            <a:r>
              <a:rPr lang="fr-FR" sz="1600" b="1" dirty="0">
                <a:solidFill>
                  <a:srgbClr val="F28E65"/>
                </a:solidFill>
              </a:rPr>
              <a:t>Liste distincte</a:t>
            </a:r>
          </a:p>
          <a:p>
            <a:pPr>
              <a:spcAft>
                <a:spcPts val="0"/>
              </a:spcAft>
            </a:pPr>
            <a:r>
              <a:rPr lang="fr-FR" sz="1600" b="1" dirty="0">
                <a:solidFill>
                  <a:srgbClr val="F28E65"/>
                </a:solidFill>
              </a:rPr>
              <a:t>	</a:t>
            </a:r>
            <a:r>
              <a:rPr lang="fr-FR" sz="1600" dirty="0"/>
              <a:t>- 10 vœux maximum</a:t>
            </a:r>
          </a:p>
          <a:p>
            <a:pPr algn="just">
              <a:spcAft>
                <a:spcPts val="0"/>
              </a:spcAft>
            </a:pPr>
            <a:r>
              <a:rPr lang="fr-FR" sz="1600" dirty="0">
                <a:solidFill>
                  <a:srgbClr val="26338B"/>
                </a:solidFill>
                <a:latin typeface="Calibri"/>
              </a:rPr>
              <a:t>	</a:t>
            </a:r>
            <a:r>
              <a:rPr lang="fr-FR" sz="1600" dirty="0"/>
              <a:t>- Regroupement par spécialité donc vœux multiples possibles (10 sous-vœux maximum)</a:t>
            </a:r>
          </a:p>
          <a:p>
            <a:endParaRPr lang="fr-FR" sz="1600" b="1" dirty="0">
              <a:solidFill>
                <a:srgbClr val="ED7454"/>
              </a:solidFill>
            </a:endParaRPr>
          </a:p>
          <a:p>
            <a:endParaRPr lang="fr-FR" sz="800" dirty="0"/>
          </a:p>
          <a:p>
            <a:endParaRPr lang="fr-FR" sz="500"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17</a:t>
            </a:fld>
            <a:endParaRPr lang="fr-FR" sz="1400" dirty="0"/>
          </a:p>
        </p:txBody>
      </p:sp>
      <p:sp>
        <p:nvSpPr>
          <p:cNvPr id="7" name="Rectangle 6"/>
          <p:cNvSpPr/>
          <p:nvPr/>
        </p:nvSpPr>
        <p:spPr>
          <a:xfrm>
            <a:off x="292566" y="4083917"/>
            <a:ext cx="8455898" cy="684587"/>
          </a:xfrm>
          <a:prstGeom prst="rect">
            <a:avLst/>
          </a:prstGeom>
          <a:solidFill>
            <a:srgbClr val="0C5076"/>
          </a:solidFill>
          <a:ln w="12700" cap="flat" cmpd="sng" algn="ctr">
            <a:solidFill>
              <a:srgbClr val="3D566E"/>
            </a:solidFill>
            <a:prstDash val="solid"/>
          </a:ln>
          <a:effectLst/>
        </p:spPr>
        <p:txBody>
          <a:bodyPr rtlCol="0" anchor="ctr"/>
          <a:lstStyle/>
          <a:p>
            <a:pPr marL="0" lvl="1" defTabSz="457200">
              <a:lnSpc>
                <a:spcPct val="90000"/>
              </a:lnSpc>
              <a:buSzPct val="100000"/>
              <a:defRPr/>
            </a:pPr>
            <a:r>
              <a:rPr lang="fr-FR" sz="1600" b="1" i="1" u="sng" kern="0" dirty="0">
                <a:solidFill>
                  <a:srgbClr val="ED7454"/>
                </a:solidFill>
              </a:rPr>
              <a:t>Particularité</a:t>
            </a:r>
            <a:r>
              <a:rPr lang="fr-FR" sz="1600" b="1" i="1" kern="0" dirty="0">
                <a:solidFill>
                  <a:schemeClr val="bg1"/>
                </a:solidFill>
              </a:rPr>
              <a:t> </a:t>
            </a:r>
            <a:r>
              <a:rPr lang="fr-FR" sz="1600" i="1" kern="0" dirty="0">
                <a:solidFill>
                  <a:schemeClr val="bg1"/>
                </a:solidFill>
              </a:rPr>
              <a:t>: les établissements peuvent décider d’effectuer un recrutement au fil de l’eau et autoriser la saisie des vœux au-delà du 29 mars 2022.</a:t>
            </a:r>
            <a:endParaRPr kumimoji="0" lang="fr-FR" sz="1600" b="0" i="1" u="none" strike="noStrike" kern="0" cap="none" spc="0" normalizeH="0" baseline="0" noProof="0" dirty="0">
              <a:ln>
                <a:noFill/>
              </a:ln>
              <a:solidFill>
                <a:schemeClr val="bg1"/>
              </a:solidFill>
              <a:effectLst/>
              <a:uLnTx/>
              <a:uFillTx/>
            </a:endParaRPr>
          </a:p>
        </p:txBody>
      </p:sp>
      <p:sp>
        <p:nvSpPr>
          <p:cNvPr id="8" name="Espace réservé de la date 1">
            <a:extLst>
              <a:ext uri="{FF2B5EF4-FFF2-40B4-BE49-F238E27FC236}">
                <a16:creationId xmlns:a16="http://schemas.microsoft.com/office/drawing/2014/main" id="{A59B4DEA-6755-6042-8E78-B443256AC5B9}"/>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124702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pPr algn="r"/>
            <a:fld id="{ABC6F468-705E-4774-9869-C5F1E6C2DE4E}" type="datetime1">
              <a:rPr lang="fr-FR" cap="all" smtClean="0"/>
              <a:t>20/01/2022</a:t>
            </a:fld>
            <a:endParaRPr lang="fr-FR" cap="all"/>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18</a:t>
            </a:fld>
            <a:endParaRPr lang="fr-F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13109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780736"/>
            <a:ext cx="8424000" cy="447614"/>
          </a:xfrm>
        </p:spPr>
        <p:txBody>
          <a:bodyPr/>
          <a:lstStyle/>
          <a:p>
            <a:r>
              <a:rPr lang="fr-FR" sz="2400" dirty="0"/>
              <a:t>Finaliser le dossier et confirmer les vœux </a:t>
            </a:r>
          </a:p>
        </p:txBody>
      </p:sp>
      <p:sp>
        <p:nvSpPr>
          <p:cNvPr id="3" name="Espace réservé du contenu 2"/>
          <p:cNvSpPr>
            <a:spLocks noGrp="1"/>
          </p:cNvSpPr>
          <p:nvPr>
            <p:ph sz="quarter" idx="14"/>
          </p:nvPr>
        </p:nvSpPr>
        <p:spPr>
          <a:xfrm>
            <a:off x="369124" y="1296104"/>
            <a:ext cx="8424000" cy="3291870"/>
          </a:xfrm>
        </p:spPr>
        <p:txBody>
          <a:bodyPr/>
          <a:lstStyle/>
          <a:p>
            <a:pPr lvl="0" defTabSz="457200">
              <a:spcBef>
                <a:spcPct val="20000"/>
              </a:spcBef>
              <a:spcAft>
                <a:spcPts val="600"/>
              </a:spcAft>
              <a:buClr>
                <a:srgbClr val="FF0000"/>
              </a:buClr>
              <a:buSzPct val="100000"/>
              <a:defRPr/>
            </a:pPr>
            <a:r>
              <a:rPr lang="fr-FR" sz="1800" b="1" dirty="0"/>
              <a:t>Pour que les vœux saisis deviennent définitifs sur Parcoursup, les candidats doivent obligatoirement :</a:t>
            </a:r>
            <a:endParaRPr lang="fr-FR" sz="1200" dirty="0"/>
          </a:p>
          <a:p>
            <a:pPr marL="342900" lvl="0" indent="-342900" defTabSz="457200">
              <a:spcBef>
                <a:spcPct val="20000"/>
              </a:spcBef>
              <a:spcAft>
                <a:spcPts val="0"/>
              </a:spcAft>
              <a:buClr>
                <a:srgbClr val="F28E65"/>
              </a:buClr>
              <a:buSzPct val="100000"/>
              <a:buFont typeface="Wingdings" pitchFamily="2" charset="2"/>
              <a:buChar char="Ø"/>
              <a:defRPr/>
            </a:pPr>
            <a:r>
              <a:rPr lang="fr-FR" sz="1800" b="1" dirty="0">
                <a:solidFill>
                  <a:srgbClr val="F28E65"/>
                </a:solidFill>
              </a:rPr>
              <a:t>Compléter leur dossier : </a:t>
            </a:r>
            <a:endParaRPr lang="fr-FR" sz="1800" dirty="0"/>
          </a:p>
          <a:p>
            <a:pPr marL="594360" lvl="1" indent="-342900" defTabSz="457200">
              <a:spcBef>
                <a:spcPct val="20000"/>
              </a:spcBef>
              <a:spcAft>
                <a:spcPts val="0"/>
              </a:spcAft>
              <a:buClr>
                <a:srgbClr val="0C5076"/>
              </a:buClr>
              <a:buSzPct val="100000"/>
              <a:defRPr/>
            </a:pPr>
            <a:r>
              <a:rPr lang="fr-FR" sz="1600" dirty="0">
                <a:solidFill>
                  <a:srgbClr val="0C5076"/>
                </a:solidFill>
              </a:rPr>
              <a:t>rubrique « activités et centres d’intérêt » </a:t>
            </a:r>
            <a:endParaRPr lang="fr-FR" sz="1600" dirty="0">
              <a:solidFill>
                <a:srgbClr val="0C5076"/>
              </a:solidFill>
              <a:cs typeface="Arial"/>
            </a:endParaRPr>
          </a:p>
          <a:p>
            <a:pPr marL="594360" lvl="1" indent="-342900" defTabSz="457200">
              <a:spcBef>
                <a:spcPct val="20000"/>
              </a:spcBef>
              <a:spcAft>
                <a:spcPts val="0"/>
              </a:spcAft>
              <a:buClr>
                <a:srgbClr val="0C5076"/>
              </a:buClr>
              <a:buSzPct val="100000"/>
              <a:defRPr/>
            </a:pPr>
            <a:r>
              <a:rPr lang="fr-FR" sz="1600" dirty="0">
                <a:solidFill>
                  <a:srgbClr val="0C5076"/>
                </a:solidFill>
              </a:rPr>
              <a:t>rubrique « préférence et autres projets »</a:t>
            </a:r>
          </a:p>
          <a:p>
            <a:pPr marL="594360" lvl="1" indent="-342900" defTabSz="457200">
              <a:spcBef>
                <a:spcPct val="20000"/>
              </a:spcBef>
              <a:spcAft>
                <a:spcPts val="0"/>
              </a:spcAft>
              <a:buClr>
                <a:srgbClr val="0C5076"/>
              </a:buClr>
              <a:buSzPct val="100000"/>
              <a:defRPr/>
            </a:pPr>
            <a:r>
              <a:rPr lang="fr-FR" sz="1600" dirty="0">
                <a:solidFill>
                  <a:srgbClr val="0C5076"/>
                </a:solidFill>
              </a:rPr>
              <a:t>projet de formation motivé pour chaque vœu formulé</a:t>
            </a:r>
            <a:endParaRPr lang="fr-FR" sz="1600" dirty="0">
              <a:solidFill>
                <a:srgbClr val="0C5076"/>
              </a:solidFill>
              <a:cs typeface="Arial"/>
            </a:endParaRPr>
          </a:p>
          <a:p>
            <a:pPr marL="594360" lvl="1" indent="-342900" defTabSz="457200">
              <a:spcBef>
                <a:spcPct val="20000"/>
              </a:spcBef>
              <a:spcAft>
                <a:spcPts val="1200"/>
              </a:spcAft>
              <a:buClr>
                <a:srgbClr val="0C5076"/>
              </a:buClr>
              <a:buSzPct val="100000"/>
              <a:defRPr/>
            </a:pPr>
            <a:r>
              <a:rPr lang="fr-FR" sz="1600" dirty="0">
                <a:solidFill>
                  <a:srgbClr val="0C5076"/>
                </a:solidFill>
              </a:rPr>
              <a:t>pièces complémentaires demandées par certaines formations</a:t>
            </a:r>
            <a:endParaRPr lang="fr-FR" sz="1600" dirty="0">
              <a:solidFill>
                <a:srgbClr val="0C5076"/>
              </a:solidFill>
              <a:cs typeface="Arial"/>
            </a:endParaRPr>
          </a:p>
          <a:p>
            <a:pPr marL="342900" lvl="0" indent="-342900" defTabSz="457200">
              <a:spcBef>
                <a:spcPct val="20000"/>
              </a:spcBef>
              <a:spcAft>
                <a:spcPts val="0"/>
              </a:spcAft>
              <a:buClr>
                <a:srgbClr val="F28E65"/>
              </a:buClr>
              <a:buSzPct val="100000"/>
              <a:buFont typeface="Wingdings" pitchFamily="2" charset="2"/>
              <a:buChar char="Ø"/>
              <a:defRPr/>
            </a:pPr>
            <a:r>
              <a:rPr lang="fr-FR" sz="1800" b="1" dirty="0">
                <a:solidFill>
                  <a:srgbClr val="F28E65"/>
                </a:solidFill>
              </a:rPr>
              <a:t>Confirmer chacun de leurs vœux</a:t>
            </a:r>
          </a:p>
          <a:p>
            <a:endParaRPr lang="fr-FR" sz="900"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19</a:t>
            </a:fld>
            <a:endParaRPr lang="fr-FR" sz="1400" dirty="0"/>
          </a:p>
        </p:txBody>
      </p:sp>
      <p:sp>
        <p:nvSpPr>
          <p:cNvPr id="7" name="Rectangle à coins arrondis 6"/>
          <p:cNvSpPr/>
          <p:nvPr/>
        </p:nvSpPr>
        <p:spPr>
          <a:xfrm>
            <a:off x="323528" y="4011910"/>
            <a:ext cx="8478465" cy="720080"/>
          </a:xfrm>
          <a:prstGeom prst="roundRect">
            <a:avLst/>
          </a:prstGeom>
          <a:solidFill>
            <a:srgbClr val="0C5076"/>
          </a:solidFill>
          <a:ln>
            <a:noFill/>
          </a:ln>
          <a:effectLst>
            <a:outerShdw blurRad="50800" dist="381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b="1" dirty="0">
                <a:solidFill>
                  <a:schemeClr val="bg1"/>
                </a:solidFill>
              </a:rPr>
              <a:t>Un vœu non confirmé avant le 7 avril 2022 (23h59 - heure de Paris) </a:t>
            </a:r>
          </a:p>
          <a:p>
            <a:pPr algn="ctr">
              <a:defRPr/>
            </a:pPr>
            <a:r>
              <a:rPr lang="fr-FR" b="1" dirty="0">
                <a:solidFill>
                  <a:schemeClr val="bg1"/>
                </a:solidFill>
              </a:rPr>
              <a:t>ne sera pas examiné par la formation</a:t>
            </a:r>
          </a:p>
        </p:txBody>
      </p:sp>
      <p:sp>
        <p:nvSpPr>
          <p:cNvPr id="8" name="Rectangle à coins arrondis 7"/>
          <p:cNvSpPr/>
          <p:nvPr/>
        </p:nvSpPr>
        <p:spPr>
          <a:xfrm>
            <a:off x="6604816" y="86105"/>
            <a:ext cx="2160240" cy="540000"/>
          </a:xfrm>
          <a:prstGeom prst="roundRect">
            <a:avLst/>
          </a:prstGeom>
          <a:solidFill>
            <a:srgbClr val="51B9AA"/>
          </a:solidFill>
          <a:ln>
            <a:solidFill>
              <a:srgbClr val="51B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Jusqu’au 7 avril inclus</a:t>
            </a:r>
          </a:p>
        </p:txBody>
      </p:sp>
      <p:sp>
        <p:nvSpPr>
          <p:cNvPr id="9" name="Espace réservé de la date 1">
            <a:extLst>
              <a:ext uri="{FF2B5EF4-FFF2-40B4-BE49-F238E27FC236}">
                <a16:creationId xmlns:a16="http://schemas.microsoft.com/office/drawing/2014/main" id="{7D70A1BA-1696-FF45-93E3-EE28B1723D87}"/>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4294476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359999" y="2211790"/>
            <a:ext cx="8424000" cy="720000"/>
          </a:xfrm>
        </p:spPr>
        <p:txBody>
          <a:bodyPr/>
          <a:lstStyle/>
          <a:p>
            <a:r>
              <a:rPr lang="fr-FR" sz="3250" dirty="0"/>
              <a:t>Le schéma des études supérieures</a:t>
            </a:r>
          </a:p>
        </p:txBody>
      </p:sp>
      <p:sp>
        <p:nvSpPr>
          <p:cNvPr id="2" name="Espace réservé de la date 1"/>
          <p:cNvSpPr>
            <a:spLocks noGrp="1"/>
          </p:cNvSpPr>
          <p:nvPr>
            <p:ph type="dt" sz="half" idx="10"/>
          </p:nvPr>
        </p:nvSpPr>
        <p:spPr>
          <a:xfrm>
            <a:off x="323528" y="4855508"/>
            <a:ext cx="3312368" cy="236522"/>
          </a:xfrm>
        </p:spPr>
        <p:txBody>
          <a:bodyPr/>
          <a:lstStyle/>
          <a:p>
            <a:r>
              <a:rPr lang="fr-FR" sz="700" cap="all" dirty="0"/>
              <a:t>Centre d’information et d’orientation de Roissy-en-Brie</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z="1400" smtClean="0"/>
              <a:pPr/>
              <a:t>2</a:t>
            </a:fld>
            <a:endParaRPr lang="fr-FR" sz="1400" dirty="0"/>
          </a:p>
        </p:txBody>
      </p:sp>
    </p:spTree>
    <p:extLst>
      <p:ext uri="{BB962C8B-B14F-4D97-AF65-F5344CB8AC3E}">
        <p14:creationId xmlns:p14="http://schemas.microsoft.com/office/powerpoint/2010/main" val="308264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827992"/>
            <a:ext cx="8424000" cy="447614"/>
          </a:xfrm>
        </p:spPr>
        <p:txBody>
          <a:bodyPr/>
          <a:lstStyle/>
          <a:p>
            <a:r>
              <a:rPr lang="fr-FR" sz="2400" dirty="0"/>
              <a:t>Focus sur le projet de formation motivé</a:t>
            </a:r>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20</a:t>
            </a:fld>
            <a:endParaRPr lang="fr-FR" sz="1400" dirty="0"/>
          </a:p>
        </p:txBody>
      </p:sp>
      <p:sp>
        <p:nvSpPr>
          <p:cNvPr id="8" name="Rectangle à coins arrondis 7"/>
          <p:cNvSpPr/>
          <p:nvPr/>
        </p:nvSpPr>
        <p:spPr>
          <a:xfrm>
            <a:off x="6604816" y="86105"/>
            <a:ext cx="2160240" cy="540000"/>
          </a:xfrm>
          <a:prstGeom prst="roundRect">
            <a:avLst/>
          </a:prstGeom>
          <a:solidFill>
            <a:srgbClr val="51B9AA"/>
          </a:solidFill>
          <a:ln>
            <a:solidFill>
              <a:srgbClr val="51B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Jusqu’au 7 avril inclus</a:t>
            </a:r>
          </a:p>
        </p:txBody>
      </p:sp>
      <p:sp>
        <p:nvSpPr>
          <p:cNvPr id="4" name="ZoneTexte 3">
            <a:extLst>
              <a:ext uri="{FF2B5EF4-FFF2-40B4-BE49-F238E27FC236}">
                <a16:creationId xmlns:a16="http://schemas.microsoft.com/office/drawing/2014/main" id="{9F6292FF-7508-D445-9E8C-1D59C24703A9}"/>
              </a:ext>
            </a:extLst>
          </p:cNvPr>
          <p:cNvSpPr txBox="1"/>
          <p:nvPr/>
        </p:nvSpPr>
        <p:spPr>
          <a:xfrm>
            <a:off x="3203848" y="1438457"/>
            <a:ext cx="4752528" cy="2769989"/>
          </a:xfrm>
          <a:prstGeom prst="rect">
            <a:avLst/>
          </a:prstGeom>
          <a:noFill/>
        </p:spPr>
        <p:txBody>
          <a:bodyPr wrap="square" rtlCol="0">
            <a:spAutoFit/>
          </a:bodyPr>
          <a:lstStyle/>
          <a:p>
            <a:pPr marL="285750" indent="-285750" algn="just">
              <a:lnSpc>
                <a:spcPct val="150000"/>
              </a:lnSpc>
              <a:spcBef>
                <a:spcPts val="600"/>
              </a:spcBef>
              <a:spcAft>
                <a:spcPts val="600"/>
              </a:spcAft>
              <a:buFont typeface="Wingdings" pitchFamily="2" charset="2"/>
              <a:buChar char="Ø"/>
            </a:pPr>
            <a:r>
              <a:rPr lang="fr-FR" b="1" dirty="0">
                <a:solidFill>
                  <a:srgbClr val="F28E65"/>
                </a:solidFill>
              </a:rPr>
              <a:t>Dernier délai : 7 avril</a:t>
            </a:r>
          </a:p>
          <a:p>
            <a:pPr marL="285750" indent="-285750" algn="just">
              <a:lnSpc>
                <a:spcPct val="150000"/>
              </a:lnSpc>
              <a:spcBef>
                <a:spcPts val="600"/>
              </a:spcBef>
              <a:spcAft>
                <a:spcPts val="600"/>
              </a:spcAft>
              <a:buFont typeface="Wingdings" pitchFamily="2" charset="2"/>
              <a:buChar char="Ø"/>
            </a:pPr>
            <a:r>
              <a:rPr lang="fr-FR" b="1" dirty="0">
                <a:solidFill>
                  <a:srgbClr val="F28E65"/>
                </a:solidFill>
              </a:rPr>
              <a:t>Pour chaque vœu</a:t>
            </a:r>
          </a:p>
          <a:p>
            <a:pPr marL="285750" indent="-285750" algn="just">
              <a:lnSpc>
                <a:spcPct val="150000"/>
              </a:lnSpc>
              <a:spcBef>
                <a:spcPts val="600"/>
              </a:spcBef>
              <a:spcAft>
                <a:spcPts val="600"/>
              </a:spcAft>
              <a:buFont typeface="Wingdings" pitchFamily="2" charset="2"/>
              <a:buChar char="Ø"/>
            </a:pPr>
            <a:r>
              <a:rPr lang="fr-FR" b="1" dirty="0">
                <a:solidFill>
                  <a:srgbClr val="F28E65"/>
                </a:solidFill>
              </a:rPr>
              <a:t>Expliciter son choix et ses démarches</a:t>
            </a:r>
          </a:p>
          <a:p>
            <a:pPr>
              <a:lnSpc>
                <a:spcPct val="150000"/>
              </a:lnSpc>
              <a:spcBef>
                <a:spcPts val="600"/>
              </a:spcBef>
              <a:spcAft>
                <a:spcPts val="600"/>
              </a:spcAft>
            </a:pPr>
            <a:r>
              <a:rPr lang="fr-FR" sz="1400" b="1" dirty="0">
                <a:solidFill>
                  <a:srgbClr val="0C5076"/>
                </a:solidFill>
              </a:rPr>
              <a:t>→ Document ci-contre téléchargeable sur https://eduscol.education.fr/2236/parcoursup-l-orientation-du-lycee-vers-l-enseignement-superieur</a:t>
            </a:r>
          </a:p>
        </p:txBody>
      </p:sp>
      <p:sp>
        <p:nvSpPr>
          <p:cNvPr id="10" name="Espace réservé de la date 1">
            <a:extLst>
              <a:ext uri="{FF2B5EF4-FFF2-40B4-BE49-F238E27FC236}">
                <a16:creationId xmlns:a16="http://schemas.microsoft.com/office/drawing/2014/main" id="{F33BCFAF-8048-BA4E-94B9-82373483FC51}"/>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pic>
        <p:nvPicPr>
          <p:cNvPr id="7" name="Espace réservé du contenu 6">
            <a:extLst>
              <a:ext uri="{FF2B5EF4-FFF2-40B4-BE49-F238E27FC236}">
                <a16:creationId xmlns:a16="http://schemas.microsoft.com/office/drawing/2014/main" id="{91E22E85-C1E3-6840-A61F-B1ECDD39A05A}"/>
              </a:ext>
            </a:extLst>
          </p:cNvPr>
          <p:cNvPicPr>
            <a:picLocks noGrp="1" noChangeAspect="1"/>
          </p:cNvPicPr>
          <p:nvPr>
            <p:ph sz="quarter" idx="14"/>
          </p:nvPr>
        </p:nvPicPr>
        <p:blipFill>
          <a:blip r:embed="rId3"/>
          <a:stretch>
            <a:fillRect/>
          </a:stretch>
        </p:blipFill>
        <p:spPr>
          <a:xfrm>
            <a:off x="467544" y="1429888"/>
            <a:ext cx="2244139" cy="3096344"/>
          </a:xfrm>
          <a:prstGeom prst="rect">
            <a:avLst/>
          </a:prstGeom>
        </p:spPr>
      </p:pic>
    </p:spTree>
    <p:extLst>
      <p:ext uri="{BB962C8B-B14F-4D97-AF65-F5344CB8AC3E}">
        <p14:creationId xmlns:p14="http://schemas.microsoft.com/office/powerpoint/2010/main" val="404931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827992"/>
            <a:ext cx="8424000" cy="447614"/>
          </a:xfrm>
        </p:spPr>
        <p:txBody>
          <a:bodyPr/>
          <a:lstStyle/>
          <a:p>
            <a:r>
              <a:rPr lang="fr-FR" sz="2400" dirty="0"/>
              <a:t>Des questionnaires d’auto évaluation</a:t>
            </a:r>
          </a:p>
        </p:txBody>
      </p:sp>
      <p:sp>
        <p:nvSpPr>
          <p:cNvPr id="3" name="Espace réservé du contenu 2"/>
          <p:cNvSpPr>
            <a:spLocks noGrp="1"/>
          </p:cNvSpPr>
          <p:nvPr>
            <p:ph sz="quarter" idx="14"/>
          </p:nvPr>
        </p:nvSpPr>
        <p:spPr>
          <a:xfrm>
            <a:off x="369124" y="1728152"/>
            <a:ext cx="8424000" cy="2643798"/>
          </a:xfrm>
        </p:spPr>
        <p:txBody>
          <a:bodyPr/>
          <a:lstStyle/>
          <a:p>
            <a:pPr marL="342900" lvl="0" indent="-342900" defTabSz="457200">
              <a:spcBef>
                <a:spcPct val="20000"/>
              </a:spcBef>
              <a:spcAft>
                <a:spcPts val="0"/>
              </a:spcAft>
              <a:buClr>
                <a:srgbClr val="F28E65"/>
              </a:buClr>
              <a:buSzPct val="100000"/>
              <a:buFont typeface="Wingdings" pitchFamily="2" charset="2"/>
              <a:buChar char="Ø"/>
              <a:defRPr/>
            </a:pPr>
            <a:r>
              <a:rPr lang="fr-FR" sz="2000" b="1" dirty="0">
                <a:solidFill>
                  <a:srgbClr val="F28E65"/>
                </a:solidFill>
              </a:rPr>
              <a:t>Licences de droit </a:t>
            </a:r>
            <a:r>
              <a:rPr lang="fr-FR" sz="2000" dirty="0"/>
              <a:t>et</a:t>
            </a:r>
            <a:r>
              <a:rPr lang="fr-FR" sz="2000" b="1" dirty="0">
                <a:solidFill>
                  <a:srgbClr val="F28E65"/>
                </a:solidFill>
              </a:rPr>
              <a:t> scientifiques</a:t>
            </a:r>
          </a:p>
          <a:p>
            <a:pPr marL="342900" lvl="0" indent="-342900" defTabSz="457200">
              <a:spcBef>
                <a:spcPct val="20000"/>
              </a:spcBef>
              <a:spcAft>
                <a:spcPts val="0"/>
              </a:spcAft>
              <a:buClr>
                <a:srgbClr val="F28E65"/>
              </a:buClr>
              <a:buSzPct val="100000"/>
              <a:buFont typeface="Wingdings" pitchFamily="2" charset="2"/>
              <a:buChar char="Ø"/>
              <a:defRPr/>
            </a:pPr>
            <a:endParaRPr lang="fr-FR" sz="2000" b="1" dirty="0">
              <a:solidFill>
                <a:srgbClr val="F28E65"/>
              </a:solidFill>
            </a:endParaRPr>
          </a:p>
          <a:p>
            <a:pPr marL="342900" lvl="0" indent="-342900" defTabSz="457200">
              <a:spcBef>
                <a:spcPct val="20000"/>
              </a:spcBef>
              <a:spcAft>
                <a:spcPts val="0"/>
              </a:spcAft>
              <a:buClr>
                <a:srgbClr val="F28E65"/>
              </a:buClr>
              <a:buSzPct val="100000"/>
              <a:buFont typeface="Wingdings" pitchFamily="2" charset="2"/>
              <a:buChar char="Ø"/>
              <a:defRPr/>
            </a:pPr>
            <a:r>
              <a:rPr lang="fr-FR" sz="2000" b="1" dirty="0">
                <a:solidFill>
                  <a:srgbClr val="F28E65"/>
                </a:solidFill>
              </a:rPr>
              <a:t>Obligatoire pour pouvoir confirmer</a:t>
            </a:r>
          </a:p>
          <a:p>
            <a:pPr marL="342900" lvl="0" indent="-342900" defTabSz="457200">
              <a:spcBef>
                <a:spcPct val="20000"/>
              </a:spcBef>
              <a:spcAft>
                <a:spcPts val="0"/>
              </a:spcAft>
              <a:buClr>
                <a:srgbClr val="F28E65"/>
              </a:buClr>
              <a:buSzPct val="100000"/>
              <a:buFont typeface="Wingdings" pitchFamily="2" charset="2"/>
              <a:buChar char="Ø"/>
              <a:defRPr/>
            </a:pPr>
            <a:endParaRPr lang="fr-FR" sz="2000" b="1" dirty="0">
              <a:solidFill>
                <a:srgbClr val="F28E65"/>
              </a:solidFill>
            </a:endParaRPr>
          </a:p>
          <a:p>
            <a:pPr marL="342900" lvl="0" indent="-342900" defTabSz="457200">
              <a:spcBef>
                <a:spcPct val="20000"/>
              </a:spcBef>
              <a:spcAft>
                <a:spcPts val="0"/>
              </a:spcAft>
              <a:buClr>
                <a:srgbClr val="F28E65"/>
              </a:buClr>
              <a:buSzPct val="100000"/>
              <a:buFont typeface="Wingdings" pitchFamily="2" charset="2"/>
              <a:buChar char="Ø"/>
              <a:defRPr/>
            </a:pPr>
            <a:r>
              <a:rPr lang="fr-FR" sz="2000" b="1" dirty="0">
                <a:solidFill>
                  <a:srgbClr val="F28E65"/>
                </a:solidFill>
              </a:rPr>
              <a:t>Attestation à joindre au dossier Parcoursup</a:t>
            </a:r>
            <a:endParaRPr lang="fr-FR" sz="2000" dirty="0"/>
          </a:p>
          <a:p>
            <a:endParaRPr lang="fr-FR" sz="900"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21</a:t>
            </a:fld>
            <a:endParaRPr lang="fr-FR" sz="1400" dirty="0"/>
          </a:p>
        </p:txBody>
      </p:sp>
      <p:sp>
        <p:nvSpPr>
          <p:cNvPr id="9" name="Espace réservé de la date 1">
            <a:extLst>
              <a:ext uri="{FF2B5EF4-FFF2-40B4-BE49-F238E27FC236}">
                <a16:creationId xmlns:a16="http://schemas.microsoft.com/office/drawing/2014/main" id="{F5D8EA5D-8E91-4349-A37D-C07741CEEA46}"/>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391724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591630"/>
          </a:xfrm>
        </p:spPr>
        <p:txBody>
          <a:bodyPr/>
          <a:lstStyle/>
          <a:p>
            <a:pPr algn="just"/>
            <a:r>
              <a:rPr lang="fr-FR" sz="2400" dirty="0"/>
              <a:t>Les éléments du dossier transmis aux établissements demandés</a:t>
            </a:r>
          </a:p>
        </p:txBody>
      </p:sp>
      <p:sp>
        <p:nvSpPr>
          <p:cNvPr id="4" name="Espace réservé du texte 3"/>
          <p:cNvSpPr>
            <a:spLocks noGrp="1"/>
          </p:cNvSpPr>
          <p:nvPr>
            <p:ph type="body" sz="quarter" idx="14"/>
          </p:nvPr>
        </p:nvSpPr>
        <p:spPr>
          <a:xfrm>
            <a:off x="323528" y="1669604"/>
            <a:ext cx="3851961" cy="2918370"/>
          </a:xfrm>
        </p:spPr>
        <p:txBody>
          <a:bodyPr/>
          <a:lstStyle/>
          <a:p>
            <a:pPr marL="177800" lvl="0" indent="-177800" defTabSz="457200">
              <a:spcBef>
                <a:spcPct val="20000"/>
              </a:spcBef>
              <a:spcAft>
                <a:spcPts val="600"/>
              </a:spcAft>
              <a:buClr>
                <a:srgbClr val="FF0000"/>
              </a:buClr>
              <a:buSzPct val="100000"/>
              <a:buFont typeface="Lucida Grande"/>
              <a:buChar char="&gt;"/>
              <a:defRPr/>
            </a:pPr>
            <a:r>
              <a:rPr lang="fr-FR" sz="2000" b="1" dirty="0">
                <a:solidFill>
                  <a:srgbClr val="F28E65"/>
                </a:solidFill>
              </a:rPr>
              <a:t> Le projet de formation motivé</a:t>
            </a:r>
          </a:p>
          <a:p>
            <a:pPr marL="177800" indent="-177800" defTabSz="457200">
              <a:spcBef>
                <a:spcPct val="20000"/>
              </a:spcBef>
              <a:spcAft>
                <a:spcPts val="600"/>
              </a:spcAft>
              <a:buClr>
                <a:srgbClr val="FF0000"/>
              </a:buClr>
              <a:buSzPct val="100000"/>
              <a:buFont typeface="Lucida Grande"/>
              <a:buChar char="&gt;"/>
              <a:defRPr/>
            </a:pPr>
            <a:r>
              <a:rPr lang="fr-FR" sz="2000" dirty="0">
                <a:solidFill>
                  <a:srgbClr val="3D566E"/>
                </a:solidFill>
              </a:rPr>
              <a:t> </a:t>
            </a:r>
            <a:r>
              <a:rPr lang="fr-FR" sz="2000" b="1" dirty="0">
                <a:solidFill>
                  <a:srgbClr val="F28E65"/>
                </a:solidFill>
              </a:rPr>
              <a:t>Les pièces complémentaires </a:t>
            </a:r>
            <a:r>
              <a:rPr lang="fr-FR" sz="2000" dirty="0">
                <a:solidFill>
                  <a:srgbClr val="3D566E"/>
                </a:solidFill>
              </a:rPr>
              <a:t>demandées par certaines formations</a:t>
            </a:r>
          </a:p>
          <a:p>
            <a:pPr marL="177800" indent="-177800" algn="just" defTabSz="457200">
              <a:spcBef>
                <a:spcPct val="20000"/>
              </a:spcBef>
              <a:spcAft>
                <a:spcPts val="600"/>
              </a:spcAft>
              <a:buClr>
                <a:srgbClr val="FF0000"/>
              </a:buClr>
              <a:buSzPct val="100000"/>
              <a:buFont typeface="Lucida Grande"/>
              <a:buChar char="&gt;"/>
              <a:defRPr/>
            </a:pPr>
            <a:r>
              <a:rPr lang="fr-FR" sz="2000" b="1" dirty="0">
                <a:solidFill>
                  <a:srgbClr val="F28E65"/>
                </a:solidFill>
              </a:rPr>
              <a:t> La rubrique « Activités et centres d’intérêt »</a:t>
            </a:r>
            <a:r>
              <a:rPr lang="fr-FR" sz="2000" dirty="0">
                <a:solidFill>
                  <a:srgbClr val="3D566E"/>
                </a:solidFill>
              </a:rPr>
              <a:t> </a:t>
            </a:r>
          </a:p>
          <a:p>
            <a:pPr marL="177800" lvl="0" indent="-177800" algn="just" defTabSz="457200">
              <a:spcBef>
                <a:spcPct val="20000"/>
              </a:spcBef>
              <a:spcAft>
                <a:spcPts val="0"/>
              </a:spcAft>
              <a:buClr>
                <a:srgbClr val="FF0000"/>
              </a:buClr>
              <a:buSzPct val="100000"/>
              <a:buFont typeface="Lucida Grande"/>
              <a:buChar char="&gt;"/>
              <a:defRPr/>
            </a:pPr>
            <a:r>
              <a:rPr lang="fr-FR" sz="2000" b="1" dirty="0">
                <a:solidFill>
                  <a:srgbClr val="F28E65"/>
                </a:solidFill>
              </a:rPr>
              <a:t> La fiche Avenir </a:t>
            </a:r>
            <a:r>
              <a:rPr lang="fr-FR" sz="2000" dirty="0">
                <a:solidFill>
                  <a:srgbClr val="3D566E"/>
                </a:solidFill>
              </a:rPr>
              <a:t>renseignée par le lycée </a:t>
            </a:r>
            <a:endParaRPr lang="fr-FR" sz="2000" dirty="0">
              <a:solidFill>
                <a:srgbClr val="3D566E"/>
              </a:solidFill>
              <a:latin typeface="Calibri"/>
            </a:endParaRPr>
          </a:p>
          <a:p>
            <a:pPr marL="177800" lvl="0" indent="-177800" defTabSz="457200">
              <a:spcBef>
                <a:spcPct val="20000"/>
              </a:spcBef>
              <a:spcAft>
                <a:spcPts val="0"/>
              </a:spcAft>
              <a:buClr>
                <a:srgbClr val="FF0000"/>
              </a:buClr>
              <a:buSzPct val="100000"/>
              <a:buFont typeface="Lucida Grande"/>
              <a:buChar char="&gt;"/>
              <a:defRPr/>
            </a:pPr>
            <a:endParaRPr lang="fr-FR" sz="2000" dirty="0">
              <a:solidFill>
                <a:srgbClr val="3D566E"/>
              </a:solidFill>
              <a:latin typeface="Calibri"/>
            </a:endParaRPr>
          </a:p>
          <a:p>
            <a:endParaRPr lang="fr-FR" dirty="0"/>
          </a:p>
        </p:txBody>
      </p:sp>
      <p:sp>
        <p:nvSpPr>
          <p:cNvPr id="6" name="Espace réservé du texte 5"/>
          <p:cNvSpPr>
            <a:spLocks noGrp="1"/>
          </p:cNvSpPr>
          <p:nvPr>
            <p:ph type="body" sz="quarter" idx="16"/>
          </p:nvPr>
        </p:nvSpPr>
        <p:spPr>
          <a:xfrm>
            <a:off x="4489576" y="1669604"/>
            <a:ext cx="4212000" cy="3197482"/>
          </a:xfrm>
        </p:spPr>
        <p:txBody>
          <a:bodyPr/>
          <a:lstStyle/>
          <a:p>
            <a:pPr marL="177800" lvl="0" indent="-177800" defTabSz="457200">
              <a:spcBef>
                <a:spcPct val="20000"/>
              </a:spcBef>
              <a:spcAft>
                <a:spcPts val="0"/>
              </a:spcAft>
              <a:buClr>
                <a:srgbClr val="FF0000"/>
              </a:buClr>
              <a:buSzPct val="100000"/>
              <a:buFont typeface="Lucida Grande"/>
              <a:buChar char="&gt;"/>
              <a:defRPr/>
            </a:pPr>
            <a:r>
              <a:rPr lang="fr-FR" sz="2000" b="1" dirty="0">
                <a:solidFill>
                  <a:srgbClr val="F28E65"/>
                </a:solidFill>
              </a:rPr>
              <a:t> Les bulletins scolaires et notes du baccalauréat </a:t>
            </a:r>
            <a:r>
              <a:rPr lang="fr-FR" sz="2000" b="1" dirty="0">
                <a:solidFill>
                  <a:srgbClr val="3D566E"/>
                </a:solidFill>
              </a:rPr>
              <a:t>: </a:t>
            </a:r>
          </a:p>
          <a:p>
            <a:pPr lvl="1" algn="just"/>
            <a:r>
              <a:rPr lang="fr-FR" sz="1600" b="1" dirty="0">
                <a:solidFill>
                  <a:srgbClr val="3D566E"/>
                </a:solidFill>
              </a:rPr>
              <a:t> Année de première </a:t>
            </a:r>
            <a:r>
              <a:rPr lang="fr-FR" sz="1600" dirty="0">
                <a:solidFill>
                  <a:srgbClr val="3D566E"/>
                </a:solidFill>
              </a:rPr>
              <a:t>: bulletins scolaires, notes des évaluations communes et des épreuves anticipées de français</a:t>
            </a:r>
          </a:p>
          <a:p>
            <a:pPr lvl="1" algn="just"/>
            <a:r>
              <a:rPr lang="fr-FR" sz="1600" b="1" dirty="0">
                <a:solidFill>
                  <a:srgbClr val="3D566E"/>
                </a:solidFill>
              </a:rPr>
              <a:t> Année de terminale </a:t>
            </a:r>
            <a:r>
              <a:rPr lang="fr-FR" sz="1600" dirty="0">
                <a:solidFill>
                  <a:srgbClr val="3D566E"/>
                </a:solidFill>
              </a:rPr>
              <a:t>: bulletins scolaires des 1er et 2e trimestres, notes des épreuves finales des deux enseignements de spécialité suivis en classe de terminale </a:t>
            </a:r>
          </a:p>
          <a:p>
            <a:pPr lvl="0" defTabSz="457200">
              <a:spcBef>
                <a:spcPct val="20000"/>
              </a:spcBef>
              <a:spcAft>
                <a:spcPts val="0"/>
              </a:spcAft>
              <a:buClr>
                <a:srgbClr val="FF0000"/>
              </a:buClr>
              <a:buSzPct val="100000"/>
              <a:defRPr/>
            </a:pPr>
            <a:endParaRPr lang="fr-FR" dirty="0"/>
          </a:p>
        </p:txBody>
      </p:sp>
      <p:sp>
        <p:nvSpPr>
          <p:cNvPr id="8" name="Espace réservé du numéro de diapositive 7"/>
          <p:cNvSpPr>
            <a:spLocks noGrp="1"/>
          </p:cNvSpPr>
          <p:nvPr>
            <p:ph type="sldNum" sz="quarter" idx="12"/>
          </p:nvPr>
        </p:nvSpPr>
        <p:spPr/>
        <p:txBody>
          <a:bodyPr/>
          <a:lstStyle/>
          <a:p>
            <a:fld id="{733122C9-A0B9-462F-8757-0847AD287B63}" type="slidenum">
              <a:rPr lang="fr-FR" sz="1400" smtClean="0"/>
              <a:pPr/>
              <a:t>22</a:t>
            </a:fld>
            <a:endParaRPr lang="fr-FR" sz="1400" dirty="0"/>
          </a:p>
        </p:txBody>
      </p:sp>
      <p:sp>
        <p:nvSpPr>
          <p:cNvPr id="11" name="ZoneTexte 10"/>
          <p:cNvSpPr txBox="1"/>
          <p:nvPr/>
        </p:nvSpPr>
        <p:spPr>
          <a:xfrm>
            <a:off x="4916044" y="4371950"/>
            <a:ext cx="3867955" cy="338554"/>
          </a:xfrm>
          <a:prstGeom prst="rect">
            <a:avLst/>
          </a:prstGeom>
          <a:solidFill>
            <a:srgbClr val="0C5076"/>
          </a:solidFill>
        </p:spPr>
        <p:txBody>
          <a:bodyPr wrap="square" rtlCol="0">
            <a:spAutoFit/>
          </a:bodyPr>
          <a:lstStyle/>
          <a:p>
            <a:pPr lvl="0" algn="ctr"/>
            <a:r>
              <a:rPr lang="fr-FR" sz="1600" b="1" dirty="0">
                <a:solidFill>
                  <a:schemeClr val="bg1"/>
                </a:solidFill>
              </a:rPr>
              <a:t>= un baccalauréat mieux valorisé </a:t>
            </a:r>
          </a:p>
        </p:txBody>
      </p:sp>
      <p:sp>
        <p:nvSpPr>
          <p:cNvPr id="9" name="Espace réservé de la date 1">
            <a:extLst>
              <a:ext uri="{FF2B5EF4-FFF2-40B4-BE49-F238E27FC236}">
                <a16:creationId xmlns:a16="http://schemas.microsoft.com/office/drawing/2014/main" id="{2FD8E961-CC52-284B-8C11-C0C00DA9CED8}"/>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pic>
        <p:nvPicPr>
          <p:cNvPr id="10" name="Image 9"/>
          <p:cNvPicPr>
            <a:picLocks noChangeAspect="1"/>
          </p:cNvPicPr>
          <p:nvPr/>
        </p:nvPicPr>
        <p:blipFill>
          <a:blip r:embed="rId3"/>
          <a:stretch>
            <a:fillRect/>
          </a:stretch>
        </p:blipFill>
        <p:spPr>
          <a:xfrm>
            <a:off x="0" y="1"/>
            <a:ext cx="9144000" cy="5143499"/>
          </a:xfrm>
          <a:prstGeom prst="rect">
            <a:avLst/>
          </a:prstGeom>
        </p:spPr>
      </p:pic>
    </p:spTree>
    <p:extLst>
      <p:ext uri="{BB962C8B-B14F-4D97-AF65-F5344CB8AC3E}">
        <p14:creationId xmlns:p14="http://schemas.microsoft.com/office/powerpoint/2010/main" val="42902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827992"/>
            <a:ext cx="8424000" cy="447614"/>
          </a:xfrm>
        </p:spPr>
        <p:txBody>
          <a:bodyPr/>
          <a:lstStyle/>
          <a:p>
            <a:r>
              <a:rPr lang="fr-FR" sz="2400" dirty="0"/>
              <a:t>Confirmer les vœux </a:t>
            </a:r>
          </a:p>
        </p:txBody>
      </p:sp>
      <p:sp>
        <p:nvSpPr>
          <p:cNvPr id="3" name="Espace réservé du contenu 2"/>
          <p:cNvSpPr>
            <a:spLocks noGrp="1"/>
          </p:cNvSpPr>
          <p:nvPr>
            <p:ph sz="quarter" idx="14"/>
          </p:nvPr>
        </p:nvSpPr>
        <p:spPr>
          <a:xfrm>
            <a:off x="369124" y="1440120"/>
            <a:ext cx="8424000" cy="3003838"/>
          </a:xfrm>
        </p:spPr>
        <p:txBody>
          <a:bodyPr/>
          <a:lstStyle/>
          <a:p>
            <a:pPr marL="342900" lvl="0" indent="-342900" defTabSz="457200">
              <a:spcBef>
                <a:spcPct val="20000"/>
              </a:spcBef>
              <a:spcAft>
                <a:spcPts val="0"/>
              </a:spcAft>
              <a:buClr>
                <a:srgbClr val="F28E65"/>
              </a:buClr>
              <a:buSzPct val="100000"/>
              <a:buFont typeface="Wingdings" pitchFamily="2" charset="2"/>
              <a:buChar char="Ø"/>
              <a:defRPr/>
            </a:pPr>
            <a:r>
              <a:rPr lang="fr-FR" sz="2000" b="1" dirty="0">
                <a:solidFill>
                  <a:srgbClr val="F28E65"/>
                </a:solidFill>
              </a:rPr>
              <a:t>Avant de confirmer</a:t>
            </a:r>
          </a:p>
          <a:p>
            <a:pPr lvl="0" defTabSz="457200">
              <a:spcBef>
                <a:spcPct val="20000"/>
              </a:spcBef>
              <a:spcAft>
                <a:spcPts val="0"/>
              </a:spcAft>
              <a:buClr>
                <a:srgbClr val="F28E65"/>
              </a:buClr>
              <a:buSzPct val="100000"/>
              <a:defRPr/>
            </a:pPr>
            <a:r>
              <a:rPr lang="fr-FR" sz="2000" dirty="0"/>
              <a:t>	→ V</a:t>
            </a:r>
            <a:r>
              <a:rPr lang="fr-FR" sz="1800" dirty="0"/>
              <a:t>érifier que toutes les pièces demandées sont fournies</a:t>
            </a:r>
          </a:p>
          <a:p>
            <a:pPr lvl="0" defTabSz="457200">
              <a:spcBef>
                <a:spcPct val="20000"/>
              </a:spcBef>
              <a:spcAft>
                <a:spcPts val="0"/>
              </a:spcAft>
              <a:buClr>
                <a:srgbClr val="F28E65"/>
              </a:buClr>
              <a:buSzPct val="100000"/>
              <a:defRPr/>
            </a:pPr>
            <a:endParaRPr lang="fr-FR" sz="1800" dirty="0"/>
          </a:p>
          <a:p>
            <a:pPr marL="342900" lvl="0" indent="-342900" algn="just" defTabSz="457200">
              <a:spcBef>
                <a:spcPct val="20000"/>
              </a:spcBef>
              <a:spcAft>
                <a:spcPts val="0"/>
              </a:spcAft>
              <a:buClr>
                <a:srgbClr val="F28E65"/>
              </a:buClr>
              <a:buSzPct val="100000"/>
              <a:buFont typeface="Wingdings" pitchFamily="2" charset="2"/>
              <a:buChar char="Ø"/>
              <a:defRPr/>
            </a:pPr>
            <a:r>
              <a:rPr lang="fr-FR" sz="2000" b="1" dirty="0">
                <a:solidFill>
                  <a:srgbClr val="F28E65"/>
                </a:solidFill>
              </a:rPr>
              <a:t>Un vœu non confirmé avant le 7 </a:t>
            </a:r>
            <a:r>
              <a:rPr lang="fr-FR" sz="2000" b="1">
                <a:solidFill>
                  <a:srgbClr val="F28E65"/>
                </a:solidFill>
              </a:rPr>
              <a:t>avril 2022, </a:t>
            </a:r>
            <a:r>
              <a:rPr lang="fr-FR" sz="2000" b="1" dirty="0">
                <a:solidFill>
                  <a:srgbClr val="F28E65"/>
                </a:solidFill>
              </a:rPr>
              <a:t>23h59 (heure de Paris) n’est pas pris en compte</a:t>
            </a:r>
          </a:p>
          <a:p>
            <a:pPr marL="342900" lvl="0" indent="-342900" defTabSz="457200">
              <a:spcBef>
                <a:spcPct val="20000"/>
              </a:spcBef>
              <a:spcAft>
                <a:spcPts val="0"/>
              </a:spcAft>
              <a:buClr>
                <a:srgbClr val="F28E65"/>
              </a:buClr>
              <a:buSzPct val="100000"/>
              <a:buFont typeface="Wingdings" pitchFamily="2" charset="2"/>
              <a:buChar char="Ø"/>
              <a:defRPr/>
            </a:pPr>
            <a:endParaRPr lang="fr-FR" sz="2000" b="1" dirty="0">
              <a:solidFill>
                <a:srgbClr val="F28E65"/>
              </a:solidFill>
            </a:endParaRPr>
          </a:p>
          <a:p>
            <a:pPr marL="342900" lvl="0" indent="-342900" defTabSz="457200">
              <a:spcBef>
                <a:spcPct val="20000"/>
              </a:spcBef>
              <a:spcAft>
                <a:spcPts val="0"/>
              </a:spcAft>
              <a:buClr>
                <a:srgbClr val="F28E65"/>
              </a:buClr>
              <a:buSzPct val="100000"/>
              <a:buFont typeface="Wingdings" pitchFamily="2" charset="2"/>
              <a:buChar char="Ø"/>
              <a:defRPr/>
            </a:pPr>
            <a:r>
              <a:rPr lang="fr-FR" sz="2000" b="1" dirty="0">
                <a:solidFill>
                  <a:srgbClr val="F28E65"/>
                </a:solidFill>
              </a:rPr>
              <a:t>Après le 7 avril, on ne peut plus modifier son dossier</a:t>
            </a:r>
            <a:endParaRPr lang="fr-FR" sz="2000" dirty="0"/>
          </a:p>
          <a:p>
            <a:endParaRPr lang="fr-FR" sz="900"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23</a:t>
            </a:fld>
            <a:endParaRPr lang="fr-FR" sz="1400" dirty="0"/>
          </a:p>
        </p:txBody>
      </p:sp>
      <p:sp>
        <p:nvSpPr>
          <p:cNvPr id="7" name="Rectangle à coins arrondis 6">
            <a:extLst>
              <a:ext uri="{FF2B5EF4-FFF2-40B4-BE49-F238E27FC236}">
                <a16:creationId xmlns:a16="http://schemas.microsoft.com/office/drawing/2014/main" id="{085B9136-9EE6-3845-AC33-9C412AA96ACA}"/>
              </a:ext>
            </a:extLst>
          </p:cNvPr>
          <p:cNvSpPr/>
          <p:nvPr/>
        </p:nvSpPr>
        <p:spPr>
          <a:xfrm>
            <a:off x="6604816" y="86105"/>
            <a:ext cx="2160240" cy="540000"/>
          </a:xfrm>
          <a:prstGeom prst="roundRect">
            <a:avLst/>
          </a:prstGeom>
          <a:solidFill>
            <a:srgbClr val="51B9AA"/>
          </a:solidFill>
          <a:ln>
            <a:solidFill>
              <a:srgbClr val="51B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bg1"/>
                </a:solidFill>
              </a:rPr>
              <a:t>Jusqu’au 7 avril inclus</a:t>
            </a:r>
          </a:p>
        </p:txBody>
      </p:sp>
      <p:sp>
        <p:nvSpPr>
          <p:cNvPr id="8" name="Rectangle à coins arrondis 7">
            <a:extLst>
              <a:ext uri="{FF2B5EF4-FFF2-40B4-BE49-F238E27FC236}">
                <a16:creationId xmlns:a16="http://schemas.microsoft.com/office/drawing/2014/main" id="{70DEDC9B-0B45-7345-A12A-861B2FA9D61B}"/>
              </a:ext>
            </a:extLst>
          </p:cNvPr>
          <p:cNvSpPr/>
          <p:nvPr/>
        </p:nvSpPr>
        <p:spPr>
          <a:xfrm>
            <a:off x="269999" y="4004408"/>
            <a:ext cx="8478465" cy="720080"/>
          </a:xfrm>
          <a:prstGeom prst="roundRect">
            <a:avLst/>
          </a:prstGeom>
          <a:solidFill>
            <a:srgbClr val="0C5076"/>
          </a:solidFill>
          <a:ln>
            <a:noFill/>
          </a:ln>
          <a:effectLst>
            <a:outerShdw blurRad="50800" dist="38100" dir="2700000" algn="tl" rotWithShape="0">
              <a:prstClr val="black">
                <a:alpha val="5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just">
              <a:defRPr/>
            </a:pPr>
            <a:r>
              <a:rPr lang="fr-FR" sz="1600" b="1" dirty="0">
                <a:solidFill>
                  <a:schemeClr val="bg1"/>
                </a:solidFill>
              </a:rPr>
              <a:t>Remarque : il est impossible de formuler de nouveaux vœux ou de remplacer un vœu par un autre après le 29 mars 2022. </a:t>
            </a:r>
          </a:p>
        </p:txBody>
      </p:sp>
      <p:sp>
        <p:nvSpPr>
          <p:cNvPr id="9" name="Espace réservé de la date 1">
            <a:extLst>
              <a:ext uri="{FF2B5EF4-FFF2-40B4-BE49-F238E27FC236}">
                <a16:creationId xmlns:a16="http://schemas.microsoft.com/office/drawing/2014/main" id="{C9D27C6D-70A3-A848-BED9-54C0385C0DE6}"/>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245043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CD28E-3BA6-394B-95C3-603CE10FD3EF}"/>
              </a:ext>
            </a:extLst>
          </p:cNvPr>
          <p:cNvSpPr>
            <a:spLocks noGrp="1"/>
          </p:cNvSpPr>
          <p:nvPr>
            <p:ph type="title"/>
          </p:nvPr>
        </p:nvSpPr>
        <p:spPr/>
        <p:txBody>
          <a:bodyPr/>
          <a:lstStyle/>
          <a:p>
            <a:endParaRPr lang="fr-FR"/>
          </a:p>
        </p:txBody>
      </p:sp>
      <p:sp>
        <p:nvSpPr>
          <p:cNvPr id="4" name="Espace réservé du numéro de diapositive 3">
            <a:extLst>
              <a:ext uri="{FF2B5EF4-FFF2-40B4-BE49-F238E27FC236}">
                <a16:creationId xmlns:a16="http://schemas.microsoft.com/office/drawing/2014/main" id="{0FD0763D-F78B-0D46-8DF2-9C4B56F8EA1A}"/>
              </a:ext>
            </a:extLst>
          </p:cNvPr>
          <p:cNvSpPr>
            <a:spLocks noGrp="1"/>
          </p:cNvSpPr>
          <p:nvPr>
            <p:ph type="sldNum" sz="quarter" idx="12"/>
          </p:nvPr>
        </p:nvSpPr>
        <p:spPr/>
        <p:txBody>
          <a:bodyPr/>
          <a:lstStyle/>
          <a:p>
            <a:fld id="{733122C9-A0B9-462F-8757-0847AD287B63}" type="slidenum">
              <a:rPr lang="fr-FR" sz="1400" smtClean="0"/>
              <a:pPr/>
              <a:t>24</a:t>
            </a:fld>
            <a:endParaRPr lang="fr-FR" sz="1400" dirty="0"/>
          </a:p>
        </p:txBody>
      </p:sp>
      <p:sp>
        <p:nvSpPr>
          <p:cNvPr id="5" name="Espace réservé du texte 4">
            <a:extLst>
              <a:ext uri="{FF2B5EF4-FFF2-40B4-BE49-F238E27FC236}">
                <a16:creationId xmlns:a16="http://schemas.microsoft.com/office/drawing/2014/main" id="{0A1B9AE0-A389-4E47-BB9E-FB85B565254A}"/>
              </a:ext>
            </a:extLst>
          </p:cNvPr>
          <p:cNvSpPr>
            <a:spLocks noGrp="1"/>
          </p:cNvSpPr>
          <p:nvPr>
            <p:ph type="body" sz="quarter" idx="13"/>
          </p:nvPr>
        </p:nvSpPr>
        <p:spPr/>
        <p:txBody>
          <a:bodyPr/>
          <a:lstStyle/>
          <a:p>
            <a:r>
              <a:rPr lang="fr-FR" dirty="0"/>
              <a:t>Prochaines étapes…</a:t>
            </a:r>
          </a:p>
        </p:txBody>
      </p:sp>
      <p:sp>
        <p:nvSpPr>
          <p:cNvPr id="6" name="Espace réservé de la date 1">
            <a:extLst>
              <a:ext uri="{FF2B5EF4-FFF2-40B4-BE49-F238E27FC236}">
                <a16:creationId xmlns:a16="http://schemas.microsoft.com/office/drawing/2014/main" id="{751A604E-5F5E-BB45-915C-057DCA1700CB}"/>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1548031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pPr algn="r"/>
            <a:fld id="{A1E14F51-A439-4A06-B0B5-C5B7E6D6A3C4}" type="datetime1">
              <a:rPr lang="fr-FR" cap="all" smtClean="0"/>
              <a:t>20/01/2022</a:t>
            </a:fld>
            <a:endParaRPr lang="fr-FR" cap="all"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25</a:t>
            </a:fld>
            <a:endParaRPr lang="fr-FR" dirty="0"/>
          </a:p>
        </p:txBody>
      </p:sp>
      <p:pic>
        <p:nvPicPr>
          <p:cNvPr id="7" name="Image 6"/>
          <p:cNvPicPr>
            <a:picLocks noChangeAspect="1"/>
          </p:cNvPicPr>
          <p:nvPr/>
        </p:nvPicPr>
        <p:blipFill>
          <a:blip r:embed="rId2"/>
          <a:stretch>
            <a:fillRect/>
          </a:stretch>
        </p:blipFill>
        <p:spPr>
          <a:xfrm>
            <a:off x="0" y="-24780"/>
            <a:ext cx="9144000" cy="5143499"/>
          </a:xfrm>
          <a:prstGeom prst="rect">
            <a:avLst/>
          </a:prstGeom>
        </p:spPr>
      </p:pic>
    </p:spTree>
    <p:extLst>
      <p:ext uri="{BB962C8B-B14F-4D97-AF65-F5344CB8AC3E}">
        <p14:creationId xmlns:p14="http://schemas.microsoft.com/office/powerpoint/2010/main" val="2896645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a:xfrm>
            <a:off x="6426336" y="4876046"/>
            <a:ext cx="1170000" cy="360000"/>
          </a:xfrm>
        </p:spPr>
        <p:txBody>
          <a:bodyPr/>
          <a:lstStyle/>
          <a:p>
            <a:pPr algn="r"/>
            <a:fld id="{5364400D-1A9E-42A8-8CBD-868B8972336F}" type="datetime1">
              <a:rPr lang="fr-FR" sz="800" cap="all" smtClean="0"/>
              <a:t>20/01/2022</a:t>
            </a:fld>
            <a:endParaRPr lang="fr-FR" sz="800" cap="all"/>
          </a:p>
        </p:txBody>
      </p:sp>
      <p:sp>
        <p:nvSpPr>
          <p:cNvPr id="6" name="Espace réservé du numéro de diapositive 5"/>
          <p:cNvSpPr>
            <a:spLocks noGrp="1"/>
          </p:cNvSpPr>
          <p:nvPr>
            <p:ph type="sldNum" sz="quarter" idx="12"/>
          </p:nvPr>
        </p:nvSpPr>
        <p:spPr>
          <a:xfrm>
            <a:off x="7625663" y="4857148"/>
            <a:ext cx="1170000" cy="360000"/>
          </a:xfrm>
        </p:spPr>
        <p:txBody>
          <a:bodyPr/>
          <a:lstStyle/>
          <a:p>
            <a:fld id="{733122C9-A0B9-462F-8757-0847AD287B63}" type="slidenum">
              <a:rPr lang="fr-FR" smtClean="0"/>
              <a:pPr/>
              <a:t>26</a:t>
            </a:fld>
            <a:endParaRPr lang="fr-FR"/>
          </a:p>
        </p:txBody>
      </p:sp>
      <p:sp>
        <p:nvSpPr>
          <p:cNvPr id="7" name="Espace réservé du texte 2"/>
          <p:cNvSpPr txBox="1">
            <a:spLocks/>
          </p:cNvSpPr>
          <p:nvPr/>
        </p:nvSpPr>
        <p:spPr>
          <a:xfrm>
            <a:off x="386366" y="915566"/>
            <a:ext cx="8568000" cy="465412"/>
          </a:xfrm>
          <a:prstGeom prst="rect">
            <a:avLst/>
          </a:prstGeom>
        </p:spPr>
        <p:txBody>
          <a:bodyPr vert="horz" lIns="91440" tIns="45720" rIns="91440" bIns="45720" rtlCol="0">
            <a:noAutofit/>
          </a:bodyPr>
          <a:lstStyle>
            <a:lvl1pPr marL="177800" marR="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sz="2000" kern="1200">
                <a:solidFill>
                  <a:srgbClr val="3D566E"/>
                </a:solidFill>
                <a:latin typeface="+mn-lt"/>
                <a:ea typeface="+mn-ea"/>
                <a:cs typeface="+mn-cs"/>
              </a:defRPr>
            </a:lvl1pPr>
            <a:lvl2pPr marL="627063" marR="0" indent="-169863" algn="l" defTabSz="457200" rtl="0" eaLnBrk="1" fontAlgn="auto" latinLnBrk="0" hangingPunct="1">
              <a:lnSpc>
                <a:spcPct val="100000"/>
              </a:lnSpc>
              <a:spcBef>
                <a:spcPct val="20000"/>
              </a:spcBef>
              <a:spcAft>
                <a:spcPts val="0"/>
              </a:spcAft>
              <a:buClr>
                <a:srgbClr val="FF0000"/>
              </a:buClr>
              <a:buSzTx/>
              <a:buFont typeface="Arial-ItalicMT" charset="0"/>
              <a:buChar char="&gt;"/>
              <a:tabLst/>
              <a:defRPr sz="1500" kern="1200">
                <a:solidFill>
                  <a:srgbClr val="3D566E"/>
                </a:solidFill>
                <a:latin typeface="+mn-lt"/>
                <a:ea typeface="+mn-ea"/>
                <a:cs typeface="+mn-cs"/>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sz="1500" kern="1200">
                <a:solidFill>
                  <a:srgbClr val="3D566E"/>
                </a:solidFill>
                <a:latin typeface="+mn-lt"/>
                <a:ea typeface="+mn-ea"/>
                <a:cs typeface="+mn-cs"/>
              </a:defRPr>
            </a:lvl3pPr>
            <a:lvl4pPr marL="627063" marR="0" indent="177800" algn="l" defTabSz="457200" rtl="0" eaLnBrk="1" fontAlgn="auto" latinLnBrk="0" hangingPunct="1">
              <a:lnSpc>
                <a:spcPct val="100000"/>
              </a:lnSpc>
              <a:spcBef>
                <a:spcPct val="20000"/>
              </a:spcBef>
              <a:spcAft>
                <a:spcPts val="0"/>
              </a:spcAft>
              <a:buClr>
                <a:srgbClr val="FF0000"/>
              </a:buClr>
              <a:buSzTx/>
              <a:buFont typeface="Arial"/>
              <a:buChar char="–"/>
              <a:tabLst/>
              <a:defRPr sz="1100" kern="1200">
                <a:solidFill>
                  <a:srgbClr val="3D566E"/>
                </a:solidFill>
                <a:latin typeface="+mn-lt"/>
                <a:ea typeface="+mn-ea"/>
                <a:cs typeface="+mn-cs"/>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sz="1100" kern="1200">
                <a:solidFill>
                  <a:srgbClr val="3D566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FF0000"/>
              </a:buClr>
              <a:buSzPct val="100000"/>
              <a:buFont typeface="Lucida Grande"/>
              <a:buNone/>
              <a:tabLst/>
              <a:defRPr/>
            </a:pPr>
            <a:endParaRPr kumimoji="0" lang="fr-FR" sz="1400" b="1"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r>
              <a:rPr kumimoji="0" lang="fr-FR" sz="1400" b="1" i="0" u="none" strike="noStrike" kern="1200" cap="none" spc="0" normalizeH="0" baseline="0" noProof="0" dirty="0">
                <a:ln>
                  <a:noFill/>
                </a:ln>
                <a:solidFill>
                  <a:srgbClr val="0C5076"/>
                </a:solidFill>
                <a:effectLst/>
                <a:uLnTx/>
                <a:uFillTx/>
                <a:latin typeface="Calibri"/>
                <a:ea typeface="+mn-ea"/>
                <a:cs typeface="+mn-cs"/>
              </a:rPr>
              <a:t>Formation sélective (BTS, BUT, classe</a:t>
            </a:r>
            <a:r>
              <a:rPr kumimoji="0" lang="fr-FR" sz="1400" b="1" i="0" u="none" strike="noStrike" kern="1200" cap="none" spc="0" normalizeH="0" noProof="0" dirty="0">
                <a:ln>
                  <a:noFill/>
                </a:ln>
                <a:solidFill>
                  <a:srgbClr val="0C5076"/>
                </a:solidFill>
                <a:effectLst/>
                <a:uLnTx/>
                <a:uFillTx/>
                <a:latin typeface="Calibri"/>
                <a:ea typeface="+mn-ea"/>
                <a:cs typeface="+mn-cs"/>
              </a:rPr>
              <a:t> prépa</a:t>
            </a:r>
            <a:r>
              <a:rPr kumimoji="0" lang="fr-FR" sz="1400" b="1" i="0" u="none" strike="noStrike" kern="1200" cap="none" spc="0" normalizeH="0" baseline="0" noProof="0" dirty="0">
                <a:ln>
                  <a:noFill/>
                </a:ln>
                <a:solidFill>
                  <a:srgbClr val="0C5076"/>
                </a:solidFill>
                <a:effectLst/>
                <a:uLnTx/>
                <a:uFillTx/>
                <a:latin typeface="Calibri"/>
                <a:ea typeface="+mn-ea"/>
                <a:cs typeface="+mn-cs"/>
              </a:rPr>
              <a:t>, IFSI, écoles, …) </a:t>
            </a:r>
            <a:endParaRPr kumimoji="0" lang="fr-FR" sz="1400" b="0" i="0" u="none" strike="noStrike" kern="1200" cap="none" spc="0" normalizeH="0" baseline="0" noProof="0" dirty="0">
              <a:ln>
                <a:noFill/>
              </a:ln>
              <a:solidFill>
                <a:srgbClr val="0C5076"/>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srgbClr val="FF0000"/>
              </a:buClr>
              <a:buSzPct val="100000"/>
              <a:buFont typeface="Lucida Grande"/>
              <a:buNone/>
              <a:tabLst/>
              <a:defRPr/>
            </a:pPr>
            <a:endParaRPr kumimoji="0" lang="fr-FR" sz="1050" b="1"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endParaRPr kumimoji="0" lang="fr-FR" sz="1050" b="1"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endParaRPr kumimoji="0" lang="fr-FR" sz="1050" b="0" i="0" u="none" strike="noStrike" kern="1200" cap="none" spc="0" normalizeH="0" baseline="0" noProof="0" dirty="0">
              <a:ln>
                <a:noFill/>
              </a:ln>
              <a:solidFill>
                <a:srgbClr val="3D566E"/>
              </a:solidFill>
              <a:effectLst/>
              <a:uLnTx/>
              <a:uFillTx/>
              <a:latin typeface="Calibri"/>
              <a:ea typeface="+mn-ea"/>
              <a:cs typeface="+mn-cs"/>
            </a:endParaRPr>
          </a:p>
          <a:p>
            <a:pPr marL="177800" marR="0" lvl="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a:pPr>
            <a:endParaRPr kumimoji="0" lang="fr-FR" sz="1050" b="0" i="0" u="none" strike="noStrike" kern="1200" cap="none" spc="0" normalizeH="0" baseline="0" noProof="0" dirty="0">
              <a:ln>
                <a:noFill/>
              </a:ln>
              <a:solidFill>
                <a:srgbClr val="3D566E"/>
              </a:solidFill>
              <a:effectLst/>
              <a:uLnTx/>
              <a:uFillTx/>
              <a:latin typeface="Calibri"/>
              <a:ea typeface="+mn-ea"/>
              <a:cs typeface="+mn-cs"/>
            </a:endParaRPr>
          </a:p>
        </p:txBody>
      </p:sp>
      <p:sp>
        <p:nvSpPr>
          <p:cNvPr id="8" name="Espace réservé du numéro de diapositive 3"/>
          <p:cNvSpPr txBox="1">
            <a:spLocks/>
          </p:cNvSpPr>
          <p:nvPr/>
        </p:nvSpPr>
        <p:spPr>
          <a:xfrm>
            <a:off x="8340049" y="4857149"/>
            <a:ext cx="373534" cy="261257"/>
          </a:xfrm>
          <a:prstGeom prst="rect">
            <a:avLst/>
          </a:prstGeom>
        </p:spPr>
        <p:txBody>
          <a:bodyPr vert="horz" lIns="91440" tIns="45720" rIns="91440" bIns="45720" rtlCol="0" anchor="ctr"/>
          <a:lstStyle>
            <a:defPPr>
              <a:defRPr lang="fr-FR"/>
            </a:defPPr>
            <a:lvl1pPr marL="0" algn="ctr" defTabSz="457200" rtl="0" eaLnBrk="1" latinLnBrk="0" hangingPunct="1">
              <a:defRPr sz="10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6B7B3CB-E3BA-F74C-AB76-86EFC5843CD6}" type="slidenum">
              <a:rPr lang="fr-FR" sz="900" smtClean="0">
                <a:solidFill>
                  <a:prstClr val="white"/>
                </a:solidFill>
                <a:latin typeface="Calibri"/>
              </a:rPr>
              <a:pPr/>
              <a:t>26</a:t>
            </a:fld>
            <a:endParaRPr lang="fr-FR" sz="900">
              <a:solidFill>
                <a:prstClr val="white"/>
              </a:solidFill>
              <a:latin typeface="Calibri"/>
            </a:endParaRPr>
          </a:p>
        </p:txBody>
      </p:sp>
      <p:sp>
        <p:nvSpPr>
          <p:cNvPr id="9" name="Rectangle à coins arrondis 8"/>
          <p:cNvSpPr/>
          <p:nvPr/>
        </p:nvSpPr>
        <p:spPr>
          <a:xfrm>
            <a:off x="1350965" y="1491630"/>
            <a:ext cx="2657475" cy="325437"/>
          </a:xfrm>
          <a:prstGeom prst="roundRect">
            <a:avLst/>
          </a:prstGeom>
          <a:solidFill>
            <a:srgbClr val="51BAAA"/>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prstClr val="white"/>
                </a:solidFill>
                <a:effectLst/>
                <a:uLnTx/>
                <a:uFillTx/>
                <a:latin typeface="Calibri"/>
                <a:ea typeface="+mn-ea"/>
                <a:cs typeface="+mn-cs"/>
              </a:rPr>
              <a:t>OUI (proposition d’admission)</a:t>
            </a:r>
          </a:p>
        </p:txBody>
      </p:sp>
      <p:sp>
        <p:nvSpPr>
          <p:cNvPr id="10" name="Rectangle à coins arrondis 9"/>
          <p:cNvSpPr/>
          <p:nvPr/>
        </p:nvSpPr>
        <p:spPr>
          <a:xfrm>
            <a:off x="1357315" y="2007566"/>
            <a:ext cx="2657475" cy="323850"/>
          </a:xfrm>
          <a:prstGeom prst="roundRect">
            <a:avLst/>
          </a:prstGeom>
          <a:solidFill>
            <a:srgbClr val="0C507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prstClr val="white"/>
                </a:solidFill>
                <a:effectLst/>
                <a:uLnTx/>
                <a:uFillTx/>
                <a:latin typeface="Calibri"/>
                <a:ea typeface="+mn-ea"/>
                <a:cs typeface="+mn-cs"/>
              </a:rPr>
              <a:t>En attente d’une place</a:t>
            </a:r>
          </a:p>
        </p:txBody>
      </p:sp>
      <p:sp>
        <p:nvSpPr>
          <p:cNvPr id="11" name="ZoneTexte 13"/>
          <p:cNvSpPr txBox="1">
            <a:spLocks noChangeArrowheads="1"/>
          </p:cNvSpPr>
          <p:nvPr/>
        </p:nvSpPr>
        <p:spPr bwMode="auto">
          <a:xfrm>
            <a:off x="2490790" y="1756742"/>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a:ln>
                  <a:noFill/>
                </a:ln>
                <a:solidFill>
                  <a:srgbClr val="3D566E"/>
                </a:solidFill>
                <a:effectLst/>
                <a:uLnTx/>
                <a:uFillTx/>
                <a:latin typeface="Calibri" pitchFamily="34" charset="0"/>
              </a:rPr>
              <a:t>ou</a:t>
            </a:r>
          </a:p>
        </p:txBody>
      </p:sp>
      <p:sp>
        <p:nvSpPr>
          <p:cNvPr id="12" name="Flèche droite 11"/>
          <p:cNvSpPr/>
          <p:nvPr/>
        </p:nvSpPr>
        <p:spPr>
          <a:xfrm>
            <a:off x="4135438" y="1563067"/>
            <a:ext cx="671512" cy="206375"/>
          </a:xfrm>
          <a:prstGeom prst="rightArrow">
            <a:avLst/>
          </a:prstGeom>
          <a:solidFill>
            <a:srgbClr val="0C507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à coins arrondis 12"/>
          <p:cNvSpPr/>
          <p:nvPr/>
        </p:nvSpPr>
        <p:spPr>
          <a:xfrm>
            <a:off x="4919662" y="1532904"/>
            <a:ext cx="3708000" cy="324000"/>
          </a:xfrm>
          <a:prstGeom prst="roundRect">
            <a:avLst/>
          </a:prstGeom>
          <a:solidFill>
            <a:srgbClr val="F28E65"/>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defTabSz="457200" eaLnBrk="1" fontAlgn="auto" latinLnBrk="0" hangingPunct="1">
              <a:lnSpc>
                <a:spcPct val="100000"/>
              </a:lnSpc>
              <a:spcBef>
                <a:spcPts val="0"/>
              </a:spcBef>
              <a:spcAft>
                <a:spcPts val="0"/>
              </a:spcAft>
              <a:buClrTx/>
              <a:buSzTx/>
              <a:buFontTx/>
              <a:buNone/>
              <a:tabLst/>
              <a:defRPr/>
            </a:pPr>
            <a:r>
              <a:rPr lang="fr-FR" sz="1200" b="1" kern="0">
                <a:solidFill>
                  <a:srgbClr val="3D566E"/>
                </a:solidFill>
                <a:latin typeface="Calibri"/>
              </a:rPr>
              <a:t>Le candidat</a:t>
            </a:r>
            <a:r>
              <a:rPr kumimoji="0" lang="fr-FR" sz="1200" b="1" i="0" u="none" strike="noStrike" kern="0" cap="none" spc="0" normalizeH="0" baseline="0" noProof="0">
                <a:ln>
                  <a:noFill/>
                </a:ln>
                <a:solidFill>
                  <a:srgbClr val="3D566E"/>
                </a:solidFill>
                <a:effectLst/>
                <a:uLnTx/>
                <a:uFillTx/>
                <a:latin typeface="Calibri"/>
                <a:ea typeface="+mn-ea"/>
                <a:cs typeface="+mn-cs"/>
              </a:rPr>
              <a:t> accepte la proposition ou y renonce</a:t>
            </a:r>
          </a:p>
        </p:txBody>
      </p:sp>
      <p:sp>
        <p:nvSpPr>
          <p:cNvPr id="15" name="Rectangle à coins arrondis 14"/>
          <p:cNvSpPr/>
          <p:nvPr/>
        </p:nvSpPr>
        <p:spPr>
          <a:xfrm>
            <a:off x="1357315" y="2512391"/>
            <a:ext cx="2657475" cy="323850"/>
          </a:xfrm>
          <a:prstGeom prst="roundRect">
            <a:avLst/>
          </a:prstGeom>
          <a:solidFill>
            <a:sysClr val="window" lastClr="FFFFFF">
              <a:lumMod val="85000"/>
            </a:sys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3D566E"/>
                </a:solidFill>
                <a:effectLst/>
                <a:uLnTx/>
                <a:uFillTx/>
                <a:latin typeface="Calibri"/>
                <a:ea typeface="+mn-ea"/>
                <a:cs typeface="+mn-cs"/>
              </a:rPr>
              <a:t>Non</a:t>
            </a:r>
          </a:p>
        </p:txBody>
      </p:sp>
      <p:sp>
        <p:nvSpPr>
          <p:cNvPr id="16" name="ZoneTexte 35"/>
          <p:cNvSpPr txBox="1">
            <a:spLocks noChangeArrowheads="1"/>
          </p:cNvSpPr>
          <p:nvPr/>
        </p:nvSpPr>
        <p:spPr bwMode="auto">
          <a:xfrm>
            <a:off x="2490790" y="2261567"/>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a:ln>
                  <a:noFill/>
                </a:ln>
                <a:solidFill>
                  <a:srgbClr val="3D566E"/>
                </a:solidFill>
                <a:effectLst/>
                <a:uLnTx/>
                <a:uFillTx/>
                <a:latin typeface="Calibri" pitchFamily="34" charset="0"/>
              </a:rPr>
              <a:t>ou</a:t>
            </a:r>
          </a:p>
        </p:txBody>
      </p:sp>
      <p:sp>
        <p:nvSpPr>
          <p:cNvPr id="18" name="Flèche droite 17"/>
          <p:cNvSpPr/>
          <p:nvPr/>
        </p:nvSpPr>
        <p:spPr>
          <a:xfrm>
            <a:off x="4135438" y="2058367"/>
            <a:ext cx="671512" cy="206375"/>
          </a:xfrm>
          <a:prstGeom prst="rightArrow">
            <a:avLst/>
          </a:prstGeom>
          <a:solidFill>
            <a:srgbClr val="0C507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à coins arrondis 18"/>
          <p:cNvSpPr/>
          <p:nvPr/>
        </p:nvSpPr>
        <p:spPr>
          <a:xfrm>
            <a:off x="4919662" y="2018679"/>
            <a:ext cx="3708000" cy="323850"/>
          </a:xfrm>
          <a:prstGeom prst="roundRect">
            <a:avLst/>
          </a:prstGeom>
          <a:solidFill>
            <a:srgbClr val="F28E65"/>
          </a:solidFill>
          <a:ln w="9525" cap="flat" cmpd="sng" algn="ctr">
            <a:noFill/>
            <a:prstDash val="solid"/>
          </a:ln>
          <a:effectLst>
            <a:outerShdw blurRad="40000" dist="23000" dir="5400000" rotWithShape="0">
              <a:srgbClr val="000000">
                <a:alpha val="35000"/>
              </a:srgbClr>
            </a:outerShdw>
          </a:effectLst>
        </p:spPr>
        <p:txBody>
          <a:bodyPr anchor="ctr"/>
          <a:lstStyle/>
          <a:p>
            <a:pPr lvl="0" defTabSz="457200">
              <a:defRPr/>
            </a:pPr>
            <a:r>
              <a:rPr lang="fr-FR" sz="1200" b="1" kern="0">
                <a:solidFill>
                  <a:srgbClr val="3D566E"/>
                </a:solidFill>
                <a:latin typeface="Calibri"/>
              </a:rPr>
              <a:t>Le candidat</a:t>
            </a:r>
            <a:r>
              <a:rPr kumimoji="0" lang="fr-FR" sz="1200" b="1" i="0" u="none" strike="noStrike" kern="0" cap="none" spc="0" normalizeH="0" baseline="0" noProof="0">
                <a:ln>
                  <a:noFill/>
                </a:ln>
                <a:solidFill>
                  <a:srgbClr val="3D566E"/>
                </a:solidFill>
                <a:effectLst/>
                <a:uLnTx/>
                <a:uFillTx/>
                <a:latin typeface="Calibri"/>
                <a:ea typeface="+mn-ea"/>
                <a:cs typeface="+mn-cs"/>
              </a:rPr>
              <a:t> maintient le vœu en attente ou y renonce</a:t>
            </a:r>
          </a:p>
        </p:txBody>
      </p:sp>
      <p:sp>
        <p:nvSpPr>
          <p:cNvPr id="20" name="Rectangle à coins arrondis 19"/>
          <p:cNvSpPr/>
          <p:nvPr/>
        </p:nvSpPr>
        <p:spPr>
          <a:xfrm>
            <a:off x="1360490" y="3333608"/>
            <a:ext cx="2657475" cy="325437"/>
          </a:xfrm>
          <a:prstGeom prst="roundRect">
            <a:avLst/>
          </a:prstGeom>
          <a:solidFill>
            <a:srgbClr val="51BAAA"/>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prstClr val="white"/>
                </a:solidFill>
                <a:effectLst/>
                <a:uLnTx/>
                <a:uFillTx/>
                <a:latin typeface="Calibri"/>
                <a:ea typeface="+mn-ea"/>
                <a:cs typeface="+mn-cs"/>
              </a:rPr>
              <a:t>OUI (proposition d’admission)</a:t>
            </a:r>
          </a:p>
        </p:txBody>
      </p:sp>
      <p:sp>
        <p:nvSpPr>
          <p:cNvPr id="21" name="Rectangle à coins arrondis 20"/>
          <p:cNvSpPr/>
          <p:nvPr/>
        </p:nvSpPr>
        <p:spPr>
          <a:xfrm>
            <a:off x="1366840" y="3849544"/>
            <a:ext cx="2657475" cy="323850"/>
          </a:xfrm>
          <a:prstGeom prst="roundRect">
            <a:avLst/>
          </a:prstGeom>
          <a:solidFill>
            <a:srgbClr val="51BAAA"/>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prstClr val="white"/>
                </a:solidFill>
                <a:effectLst/>
                <a:uLnTx/>
                <a:uFillTx/>
                <a:latin typeface="Calibri"/>
                <a:ea typeface="+mn-ea"/>
                <a:cs typeface="+mn-cs"/>
              </a:rPr>
              <a:t>OUI-SI</a:t>
            </a:r>
            <a:r>
              <a:rPr kumimoji="0" lang="fr-FR" sz="1200" b="1" i="0" u="none" strike="noStrike" kern="0" cap="none" spc="0" normalizeH="0" baseline="0" noProof="0">
                <a:ln>
                  <a:noFill/>
                </a:ln>
                <a:solidFill>
                  <a:srgbClr val="EC130E"/>
                </a:solidFill>
                <a:effectLst/>
                <a:uLnTx/>
                <a:uFillTx/>
                <a:latin typeface="Calibri"/>
                <a:ea typeface="+mn-ea"/>
                <a:cs typeface="+mn-cs"/>
              </a:rPr>
              <a:t>*</a:t>
            </a:r>
            <a:r>
              <a:rPr kumimoji="0" lang="fr-FR" sz="1200" b="1" i="0" u="none" strike="noStrike" kern="0" cap="none" spc="0" normalizeH="0" baseline="0" noProof="0">
                <a:ln>
                  <a:noFill/>
                </a:ln>
                <a:solidFill>
                  <a:prstClr val="white"/>
                </a:solidFill>
                <a:effectLst/>
                <a:uLnTx/>
                <a:uFillTx/>
                <a:latin typeface="Calibri"/>
                <a:ea typeface="+mn-ea"/>
                <a:cs typeface="+mn-cs"/>
              </a:rPr>
              <a:t> (proposition d’admission)</a:t>
            </a:r>
          </a:p>
        </p:txBody>
      </p:sp>
      <p:sp>
        <p:nvSpPr>
          <p:cNvPr id="22" name="ZoneTexte 41"/>
          <p:cNvSpPr txBox="1">
            <a:spLocks noChangeArrowheads="1"/>
          </p:cNvSpPr>
          <p:nvPr/>
        </p:nvSpPr>
        <p:spPr bwMode="auto">
          <a:xfrm>
            <a:off x="2500315" y="3598720"/>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a:ln>
                  <a:noFill/>
                </a:ln>
                <a:solidFill>
                  <a:srgbClr val="3D566E"/>
                </a:solidFill>
                <a:effectLst/>
                <a:uLnTx/>
                <a:uFillTx/>
                <a:latin typeface="Calibri" pitchFamily="34" charset="0"/>
              </a:rPr>
              <a:t>ou</a:t>
            </a:r>
          </a:p>
        </p:txBody>
      </p:sp>
      <p:sp>
        <p:nvSpPr>
          <p:cNvPr id="23" name="Flèche droite 22"/>
          <p:cNvSpPr/>
          <p:nvPr/>
        </p:nvSpPr>
        <p:spPr>
          <a:xfrm>
            <a:off x="4144963" y="3405045"/>
            <a:ext cx="671512" cy="206375"/>
          </a:xfrm>
          <a:prstGeom prst="rightArrow">
            <a:avLst/>
          </a:prstGeom>
          <a:solidFill>
            <a:srgbClr val="0C507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3D566E"/>
              </a:solidFill>
              <a:effectLst/>
              <a:uLnTx/>
              <a:uFillTx/>
              <a:latin typeface="Calibri"/>
              <a:ea typeface="+mn-ea"/>
              <a:cs typeface="+mn-cs"/>
            </a:endParaRPr>
          </a:p>
        </p:txBody>
      </p:sp>
      <p:sp>
        <p:nvSpPr>
          <p:cNvPr id="25" name="Rectangle à coins arrondis 24"/>
          <p:cNvSpPr/>
          <p:nvPr/>
        </p:nvSpPr>
        <p:spPr>
          <a:xfrm>
            <a:off x="1331640" y="4336132"/>
            <a:ext cx="2657475" cy="323850"/>
          </a:xfrm>
          <a:prstGeom prst="roundRect">
            <a:avLst/>
          </a:prstGeom>
          <a:solidFill>
            <a:srgbClr val="0C507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prstClr val="white"/>
                </a:solidFill>
                <a:effectLst/>
                <a:uLnTx/>
                <a:uFillTx/>
                <a:latin typeface="Calibri"/>
                <a:ea typeface="+mn-ea"/>
                <a:cs typeface="+mn-cs"/>
              </a:rPr>
              <a:t>En attente d’une place</a:t>
            </a:r>
          </a:p>
        </p:txBody>
      </p:sp>
      <p:sp>
        <p:nvSpPr>
          <p:cNvPr id="26" name="ZoneTexte 46"/>
          <p:cNvSpPr txBox="1">
            <a:spLocks noChangeArrowheads="1"/>
          </p:cNvSpPr>
          <p:nvPr/>
        </p:nvSpPr>
        <p:spPr bwMode="auto">
          <a:xfrm>
            <a:off x="2500315" y="4103545"/>
            <a:ext cx="706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Blip>
                <a:blip r:embed="rId2"/>
              </a:buBlip>
              <a:defRPr sz="2000">
                <a:solidFill>
                  <a:srgbClr val="26338B"/>
                </a:solidFill>
                <a:latin typeface="Calibri" pitchFamily="34" charset="0"/>
              </a:defRPr>
            </a:lvl1pPr>
            <a:lvl2pPr marL="742950" indent="-285750" eaLnBrk="0" hangingPunct="0">
              <a:spcBef>
                <a:spcPct val="20000"/>
              </a:spcBef>
              <a:buClr>
                <a:srgbClr val="F28E65"/>
              </a:buClr>
              <a:buFont typeface="Arial-ItalicMT"/>
              <a:buChar char="&gt;"/>
              <a:defRPr sz="1500">
                <a:solidFill>
                  <a:srgbClr val="26338B"/>
                </a:solidFill>
                <a:latin typeface="Calibri" pitchFamily="34" charset="0"/>
              </a:defRPr>
            </a:lvl2pPr>
            <a:lvl3pPr marL="1143000" indent="-228600" eaLnBrk="0" hangingPunct="0">
              <a:spcBef>
                <a:spcPct val="20000"/>
              </a:spcBef>
              <a:buFont typeface="Arial" pitchFamily="34" charset="0"/>
              <a:defRPr sz="1500">
                <a:solidFill>
                  <a:srgbClr val="26338B"/>
                </a:solidFill>
                <a:latin typeface="Calibri" pitchFamily="34" charset="0"/>
              </a:defRPr>
            </a:lvl3pPr>
            <a:lvl4pPr marL="1600200" indent="-228600" eaLnBrk="0" hangingPunct="0">
              <a:spcBef>
                <a:spcPct val="20000"/>
              </a:spcBef>
              <a:buClr>
                <a:srgbClr val="F28E65"/>
              </a:buClr>
              <a:buFont typeface="Arial" pitchFamily="34" charset="0"/>
              <a:buChar char="–"/>
              <a:defRPr sz="1100">
                <a:solidFill>
                  <a:srgbClr val="26338B"/>
                </a:solidFill>
                <a:latin typeface="Calibri" pitchFamily="34" charset="0"/>
              </a:defRPr>
            </a:lvl4pPr>
            <a:lvl5pPr marL="2057400" indent="-228600" eaLnBrk="0" hangingPunct="0">
              <a:spcBef>
                <a:spcPct val="20000"/>
              </a:spcBef>
              <a:buFont typeface="Arial" pitchFamily="34" charset="0"/>
              <a:defRPr sz="1100">
                <a:solidFill>
                  <a:srgbClr val="26338B"/>
                </a:solidFill>
                <a:latin typeface="Calibri" pitchFamily="34" charset="0"/>
              </a:defRPr>
            </a:lvl5pPr>
            <a:lvl6pPr marL="25146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6pPr>
            <a:lvl7pPr marL="29718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7pPr>
            <a:lvl8pPr marL="34290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8pPr>
            <a:lvl9pPr marL="3886200" indent="-228600" defTabSz="457200" eaLnBrk="0" fontAlgn="base" hangingPunct="0">
              <a:spcBef>
                <a:spcPct val="20000"/>
              </a:spcBef>
              <a:spcAft>
                <a:spcPct val="0"/>
              </a:spcAft>
              <a:buFont typeface="Arial" pitchFamily="34" charset="0"/>
              <a:defRPr sz="1100">
                <a:solidFill>
                  <a:srgbClr val="26338B"/>
                </a:solidFill>
                <a:latin typeface="Calibri" pitchFamily="34" charset="0"/>
              </a:defRPr>
            </a:lvl9pPr>
          </a:lstStyle>
          <a:p>
            <a:pPr marL="0" marR="0" lvl="0" indent="0" defTabSz="457200" eaLnBrk="1" fontAlgn="auto" latinLnBrk="0" hangingPunct="1">
              <a:lnSpc>
                <a:spcPct val="100000"/>
              </a:lnSpc>
              <a:spcBef>
                <a:spcPct val="0"/>
              </a:spcBef>
              <a:spcAft>
                <a:spcPts val="0"/>
              </a:spcAft>
              <a:buClrTx/>
              <a:buSzTx/>
              <a:buFontTx/>
              <a:buNone/>
              <a:tabLst/>
              <a:defRPr/>
            </a:pPr>
            <a:r>
              <a:rPr kumimoji="0" lang="fr-FR" altLang="fr-FR" sz="1200" b="1" i="0" u="none" strike="noStrike" kern="0" cap="none" spc="0" normalizeH="0" baseline="0" noProof="0">
                <a:ln>
                  <a:noFill/>
                </a:ln>
                <a:solidFill>
                  <a:srgbClr val="3D566E"/>
                </a:solidFill>
                <a:effectLst/>
                <a:uLnTx/>
                <a:uFillTx/>
                <a:latin typeface="Calibri" pitchFamily="34" charset="0"/>
              </a:rPr>
              <a:t>ou</a:t>
            </a:r>
          </a:p>
        </p:txBody>
      </p:sp>
      <p:sp>
        <p:nvSpPr>
          <p:cNvPr id="28" name="Flèche droite 27"/>
          <p:cNvSpPr/>
          <p:nvPr/>
        </p:nvSpPr>
        <p:spPr>
          <a:xfrm>
            <a:off x="4144963" y="3900345"/>
            <a:ext cx="671512" cy="206375"/>
          </a:xfrm>
          <a:prstGeom prst="rightArrow">
            <a:avLst/>
          </a:prstGeom>
          <a:solidFill>
            <a:srgbClr val="0C507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3D566E"/>
              </a:solidFill>
              <a:effectLst/>
              <a:uLnTx/>
              <a:uFillTx/>
              <a:latin typeface="Calibri"/>
              <a:ea typeface="+mn-ea"/>
              <a:cs typeface="+mn-cs"/>
            </a:endParaRPr>
          </a:p>
        </p:txBody>
      </p:sp>
      <p:sp>
        <p:nvSpPr>
          <p:cNvPr id="29" name="Flèche droite 28"/>
          <p:cNvSpPr/>
          <p:nvPr/>
        </p:nvSpPr>
        <p:spPr>
          <a:xfrm>
            <a:off x="4135438" y="4405170"/>
            <a:ext cx="671512" cy="206375"/>
          </a:xfrm>
          <a:prstGeom prst="rightArrow">
            <a:avLst/>
          </a:prstGeom>
          <a:solidFill>
            <a:srgbClr val="0C507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a:ln>
                <a:noFill/>
              </a:ln>
              <a:solidFill>
                <a:srgbClr val="3D566E"/>
              </a:solidFill>
              <a:effectLst/>
              <a:uLnTx/>
              <a:uFillTx/>
              <a:latin typeface="Calibri"/>
              <a:ea typeface="+mn-ea"/>
              <a:cs typeface="+mn-cs"/>
            </a:endParaRPr>
          </a:p>
        </p:txBody>
      </p:sp>
      <p:sp>
        <p:nvSpPr>
          <p:cNvPr id="30" name="Espace réservé du texte 2"/>
          <p:cNvSpPr txBox="1">
            <a:spLocks/>
          </p:cNvSpPr>
          <p:nvPr/>
        </p:nvSpPr>
        <p:spPr>
          <a:xfrm>
            <a:off x="417193" y="2990108"/>
            <a:ext cx="8159932" cy="487516"/>
          </a:xfrm>
          <a:prstGeom prst="rect">
            <a:avLst/>
          </a:prstGeom>
        </p:spPr>
        <p:txBody>
          <a:bodyPr vert="horz" lIns="91440" tIns="45720" rIns="91440" bIns="45720" rtlCol="0">
            <a:normAutofit/>
          </a:bodyPr>
          <a:lstStyle>
            <a:lvl1pPr marL="177800" marR="0" indent="-177800" algn="l" defTabSz="457200" rtl="0" eaLnBrk="1" fontAlgn="auto" latinLnBrk="0" hangingPunct="1">
              <a:lnSpc>
                <a:spcPct val="100000"/>
              </a:lnSpc>
              <a:spcBef>
                <a:spcPct val="20000"/>
              </a:spcBef>
              <a:spcAft>
                <a:spcPts val="0"/>
              </a:spcAft>
              <a:buClr>
                <a:srgbClr val="FF0000"/>
              </a:buClr>
              <a:buSzPct val="100000"/>
              <a:buFont typeface="Lucida Grande"/>
              <a:buChar char="&gt;"/>
              <a:tabLst/>
              <a:defRPr sz="2000" kern="1200">
                <a:solidFill>
                  <a:srgbClr val="3D566E"/>
                </a:solidFill>
                <a:latin typeface="+mn-lt"/>
                <a:ea typeface="+mn-ea"/>
                <a:cs typeface="+mn-cs"/>
              </a:defRPr>
            </a:lvl1pPr>
            <a:lvl2pPr marL="627063" marR="0" indent="-169863" algn="l" defTabSz="457200" rtl="0" eaLnBrk="1" fontAlgn="auto" latinLnBrk="0" hangingPunct="1">
              <a:lnSpc>
                <a:spcPct val="100000"/>
              </a:lnSpc>
              <a:spcBef>
                <a:spcPct val="20000"/>
              </a:spcBef>
              <a:spcAft>
                <a:spcPts val="0"/>
              </a:spcAft>
              <a:buClr>
                <a:srgbClr val="FF0000"/>
              </a:buClr>
              <a:buSzTx/>
              <a:buFont typeface="Arial-ItalicMT" charset="0"/>
              <a:buChar char="&gt;"/>
              <a:tabLst/>
              <a:defRPr sz="1500" kern="1200">
                <a:solidFill>
                  <a:srgbClr val="3D566E"/>
                </a:solidFill>
                <a:latin typeface="+mn-lt"/>
                <a:ea typeface="+mn-ea"/>
                <a:cs typeface="+mn-cs"/>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sz="1500" kern="1200">
                <a:solidFill>
                  <a:srgbClr val="3D566E"/>
                </a:solidFill>
                <a:latin typeface="+mn-lt"/>
                <a:ea typeface="+mn-ea"/>
                <a:cs typeface="+mn-cs"/>
              </a:defRPr>
            </a:lvl3pPr>
            <a:lvl4pPr marL="627063" marR="0" indent="177800" algn="l" defTabSz="457200" rtl="0" eaLnBrk="1" fontAlgn="auto" latinLnBrk="0" hangingPunct="1">
              <a:lnSpc>
                <a:spcPct val="100000"/>
              </a:lnSpc>
              <a:spcBef>
                <a:spcPct val="20000"/>
              </a:spcBef>
              <a:spcAft>
                <a:spcPts val="0"/>
              </a:spcAft>
              <a:buClr>
                <a:srgbClr val="FF0000"/>
              </a:buClr>
              <a:buSzTx/>
              <a:buFont typeface="Arial"/>
              <a:buChar char="–"/>
              <a:tabLst/>
              <a:defRPr sz="1100" kern="1200">
                <a:solidFill>
                  <a:srgbClr val="3D566E"/>
                </a:solidFill>
                <a:latin typeface="+mn-lt"/>
                <a:ea typeface="+mn-ea"/>
                <a:cs typeface="+mn-cs"/>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sz="1100" kern="1200">
                <a:solidFill>
                  <a:srgbClr val="3D566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400" b="1" dirty="0">
                <a:solidFill>
                  <a:srgbClr val="0C5076"/>
                </a:solidFill>
                <a:latin typeface="Calibri"/>
              </a:rPr>
              <a:t>Formation non sélective (licences, PPPE, PASS) </a:t>
            </a:r>
            <a:endParaRPr lang="fr-FR" sz="1800" b="1" dirty="0">
              <a:solidFill>
                <a:srgbClr val="0C5076"/>
              </a:solidFill>
              <a:latin typeface="Calibri"/>
            </a:endParaRPr>
          </a:p>
          <a:p>
            <a:endParaRPr lang="fr-FR" sz="1800" dirty="0">
              <a:latin typeface="Calibri"/>
            </a:endParaRPr>
          </a:p>
          <a:p>
            <a:endParaRPr lang="fr-FR" sz="1800" dirty="0">
              <a:latin typeface="Calibri"/>
            </a:endParaRPr>
          </a:p>
        </p:txBody>
      </p:sp>
      <p:sp>
        <p:nvSpPr>
          <p:cNvPr id="33" name="Rectangle à coins arrondis 32"/>
          <p:cNvSpPr/>
          <p:nvPr/>
        </p:nvSpPr>
        <p:spPr>
          <a:xfrm>
            <a:off x="4933833" y="3338413"/>
            <a:ext cx="3708000" cy="324000"/>
          </a:xfrm>
          <a:prstGeom prst="roundRect">
            <a:avLst/>
          </a:prstGeom>
          <a:solidFill>
            <a:srgbClr val="F28E65"/>
          </a:solidFill>
          <a:ln w="9525" cap="flat" cmpd="sng" algn="ctr">
            <a:noFill/>
            <a:prstDash val="solid"/>
          </a:ln>
          <a:effectLst>
            <a:outerShdw blurRad="40000" dist="23000" dir="5400000" rotWithShape="0">
              <a:srgbClr val="000000">
                <a:alpha val="35000"/>
              </a:srgbClr>
            </a:outerShdw>
          </a:effectLst>
        </p:spPr>
        <p:txBody>
          <a:bodyPr anchor="ctr"/>
          <a:lstStyle/>
          <a:p>
            <a:pPr lvl="0" defTabSz="457200">
              <a:defRPr/>
            </a:pPr>
            <a:r>
              <a:rPr lang="fr-FR" sz="1200" b="1" kern="0">
                <a:solidFill>
                  <a:srgbClr val="3D566E"/>
                </a:solidFill>
                <a:latin typeface="Calibri"/>
              </a:rPr>
              <a:t>Le candidat</a:t>
            </a:r>
            <a:r>
              <a:rPr kumimoji="0" lang="fr-FR" sz="1200" b="1" i="0" u="none" strike="noStrike" kern="0" cap="none" spc="0" normalizeH="0" baseline="0" noProof="0">
                <a:ln>
                  <a:noFill/>
                </a:ln>
                <a:solidFill>
                  <a:srgbClr val="3D566E"/>
                </a:solidFill>
                <a:effectLst/>
                <a:uLnTx/>
                <a:uFillTx/>
                <a:latin typeface="Calibri"/>
                <a:ea typeface="+mn-ea"/>
                <a:cs typeface="+mn-cs"/>
              </a:rPr>
              <a:t> accepte la proposition ou y renonce</a:t>
            </a:r>
          </a:p>
        </p:txBody>
      </p:sp>
      <p:sp>
        <p:nvSpPr>
          <p:cNvPr id="34" name="Rectangle à coins arrondis 33"/>
          <p:cNvSpPr/>
          <p:nvPr/>
        </p:nvSpPr>
        <p:spPr>
          <a:xfrm>
            <a:off x="4958637" y="3831069"/>
            <a:ext cx="3708000" cy="324000"/>
          </a:xfrm>
          <a:prstGeom prst="roundRect">
            <a:avLst/>
          </a:prstGeom>
          <a:solidFill>
            <a:srgbClr val="F28E65"/>
          </a:solidFill>
          <a:ln w="9525" cap="flat" cmpd="sng" algn="ctr">
            <a:noFill/>
            <a:prstDash val="solid"/>
          </a:ln>
          <a:effectLst>
            <a:outerShdw blurRad="40000" dist="23000" dir="5400000" rotWithShape="0">
              <a:srgbClr val="000000">
                <a:alpha val="35000"/>
              </a:srgbClr>
            </a:outerShdw>
          </a:effectLst>
        </p:spPr>
        <p:txBody>
          <a:bodyPr anchor="ctr"/>
          <a:lstStyle/>
          <a:p>
            <a:pPr lvl="0" defTabSz="457200">
              <a:defRPr/>
            </a:pPr>
            <a:r>
              <a:rPr lang="fr-FR" sz="1200" b="1" kern="0">
                <a:solidFill>
                  <a:srgbClr val="3D566E"/>
                </a:solidFill>
                <a:latin typeface="Calibri"/>
              </a:rPr>
              <a:t>Le candidat</a:t>
            </a:r>
            <a:r>
              <a:rPr kumimoji="0" lang="fr-FR" sz="1200" b="1" i="0" u="none" strike="noStrike" kern="0" cap="none" spc="0" normalizeH="0" baseline="0" noProof="0">
                <a:ln>
                  <a:noFill/>
                </a:ln>
                <a:solidFill>
                  <a:srgbClr val="3D566E"/>
                </a:solidFill>
                <a:effectLst/>
                <a:uLnTx/>
                <a:uFillTx/>
                <a:latin typeface="Calibri"/>
                <a:ea typeface="+mn-ea"/>
                <a:cs typeface="+mn-cs"/>
              </a:rPr>
              <a:t> accepte la proposition ou y renonce</a:t>
            </a:r>
          </a:p>
        </p:txBody>
      </p:sp>
      <p:sp>
        <p:nvSpPr>
          <p:cNvPr id="35" name="Rectangle à coins arrondis 34"/>
          <p:cNvSpPr/>
          <p:nvPr/>
        </p:nvSpPr>
        <p:spPr>
          <a:xfrm>
            <a:off x="4944466" y="4269712"/>
            <a:ext cx="3708000" cy="323850"/>
          </a:xfrm>
          <a:prstGeom prst="roundRect">
            <a:avLst/>
          </a:prstGeom>
          <a:solidFill>
            <a:srgbClr val="F28E65"/>
          </a:solidFill>
          <a:ln w="9525" cap="flat" cmpd="sng" algn="ctr">
            <a:noFill/>
            <a:prstDash val="solid"/>
          </a:ln>
          <a:effectLst>
            <a:outerShdw blurRad="40000" dist="23000" dir="5400000" rotWithShape="0">
              <a:srgbClr val="000000">
                <a:alpha val="35000"/>
              </a:srgbClr>
            </a:outerShdw>
          </a:effectLst>
        </p:spPr>
        <p:txBody>
          <a:bodyPr anchor="ctr"/>
          <a:lstStyle/>
          <a:p>
            <a:pPr lvl="0" defTabSz="457200">
              <a:defRPr/>
            </a:pPr>
            <a:r>
              <a:rPr lang="fr-FR" sz="1200" b="1" kern="0">
                <a:solidFill>
                  <a:srgbClr val="3D566E"/>
                </a:solidFill>
                <a:latin typeface="Calibri"/>
              </a:rPr>
              <a:t>Le candidat</a:t>
            </a:r>
            <a:r>
              <a:rPr kumimoji="0" lang="fr-FR" sz="1200" b="1" i="0" u="none" strike="noStrike" kern="0" cap="none" spc="0" normalizeH="0" baseline="0" noProof="0">
                <a:ln>
                  <a:noFill/>
                </a:ln>
                <a:solidFill>
                  <a:srgbClr val="3D566E"/>
                </a:solidFill>
                <a:effectLst/>
                <a:uLnTx/>
                <a:uFillTx/>
                <a:latin typeface="Calibri"/>
                <a:ea typeface="+mn-ea"/>
                <a:cs typeface="+mn-cs"/>
              </a:rPr>
              <a:t> maintient le vœu en attente ou y renonce</a:t>
            </a:r>
          </a:p>
        </p:txBody>
      </p:sp>
      <p:sp>
        <p:nvSpPr>
          <p:cNvPr id="2" name="ZoneTexte 1"/>
          <p:cNvSpPr txBox="1"/>
          <p:nvPr/>
        </p:nvSpPr>
        <p:spPr>
          <a:xfrm flipH="1">
            <a:off x="323528" y="4692501"/>
            <a:ext cx="5688633" cy="432000"/>
          </a:xfrm>
          <a:prstGeom prst="rect">
            <a:avLst/>
          </a:prstGeom>
          <a:solidFill>
            <a:schemeClr val="bg1"/>
          </a:solidFill>
        </p:spPr>
        <p:txBody>
          <a:bodyPr wrap="square" rtlCol="0">
            <a:spAutoFit/>
          </a:bodyPr>
          <a:lstStyle/>
          <a:p>
            <a:r>
              <a:rPr lang="fr-FR" sz="1100" b="1">
                <a:solidFill>
                  <a:srgbClr val="EC130E"/>
                </a:solidFill>
              </a:rPr>
              <a:t>*</a:t>
            </a:r>
            <a:r>
              <a:rPr lang="fr-FR" sz="1100">
                <a:solidFill>
                  <a:srgbClr val="0C5076"/>
                </a:solidFill>
              </a:rPr>
              <a:t> Oui-si : le candidat est accepté à condition de suivre un parcours de réussite </a:t>
            </a:r>
          </a:p>
          <a:p>
            <a:r>
              <a:rPr lang="fr-FR" sz="1100">
                <a:solidFill>
                  <a:srgbClr val="0C5076"/>
                </a:solidFill>
              </a:rPr>
              <a:t>(remise à niveau, tutorat..) </a:t>
            </a:r>
          </a:p>
          <a:p>
            <a:endParaRPr lang="fr-FR" sz="1200"/>
          </a:p>
        </p:txBody>
      </p:sp>
      <p:sp>
        <p:nvSpPr>
          <p:cNvPr id="32" name="Titre 1"/>
          <p:cNvSpPr>
            <a:spLocks noGrp="1"/>
          </p:cNvSpPr>
          <p:nvPr>
            <p:ph type="title"/>
          </p:nvPr>
        </p:nvSpPr>
        <p:spPr>
          <a:xfrm>
            <a:off x="359998" y="771550"/>
            <a:ext cx="8784001" cy="447614"/>
          </a:xfrm>
        </p:spPr>
        <p:txBody>
          <a:bodyPr/>
          <a:lstStyle/>
          <a:p>
            <a:r>
              <a:rPr lang="fr-FR" sz="2400" dirty="0"/>
              <a:t>Les réponses des formations et les choix des candidats</a:t>
            </a:r>
            <a:br>
              <a:rPr lang="fr-FR" sz="2400" dirty="0"/>
            </a:br>
            <a:br>
              <a:rPr lang="fr-FR" sz="2400" dirty="0"/>
            </a:br>
            <a:endParaRPr lang="fr-FR" sz="2400" dirty="0"/>
          </a:p>
        </p:txBody>
      </p:sp>
    </p:spTree>
    <p:extLst>
      <p:ext uri="{BB962C8B-B14F-4D97-AF65-F5344CB8AC3E}">
        <p14:creationId xmlns:p14="http://schemas.microsoft.com/office/powerpoint/2010/main" val="1185150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L’inscription administrative dans la formation choisie </a:t>
            </a:r>
          </a:p>
        </p:txBody>
      </p:sp>
      <p:sp>
        <p:nvSpPr>
          <p:cNvPr id="3" name="Espace réservé du contenu 2"/>
          <p:cNvSpPr>
            <a:spLocks noGrp="1"/>
          </p:cNvSpPr>
          <p:nvPr>
            <p:ph sz="quarter" idx="14"/>
          </p:nvPr>
        </p:nvSpPr>
        <p:spPr>
          <a:xfrm>
            <a:off x="251520" y="1347614"/>
            <a:ext cx="8424000" cy="3312368"/>
          </a:xfrm>
        </p:spPr>
        <p:txBody>
          <a:bodyPr/>
          <a:lstStyle/>
          <a:p>
            <a:pPr lvl="0"/>
            <a:r>
              <a:rPr lang="fr-FR" sz="1600" dirty="0"/>
              <a:t>Après </a:t>
            </a:r>
            <a:r>
              <a:rPr lang="fr-FR" sz="1600" b="1" dirty="0">
                <a:solidFill>
                  <a:srgbClr val="F28E65"/>
                </a:solidFill>
              </a:rPr>
              <a:t>avoir accepté définitivement la proposition d’admission de son choix et après avoir eu ses résultats au baccalauréat,</a:t>
            </a:r>
            <a:r>
              <a:rPr lang="fr-FR" sz="1600" dirty="0"/>
              <a:t> le lycéen procède à son inscription administrative. </a:t>
            </a:r>
          </a:p>
          <a:p>
            <a:pPr lvl="0"/>
            <a:endParaRPr lang="fr-FR" sz="800" dirty="0"/>
          </a:p>
          <a:p>
            <a:r>
              <a:rPr lang="fr-FR" sz="1600" dirty="0"/>
              <a:t>L’inscription administrative se fait </a:t>
            </a:r>
            <a:r>
              <a:rPr lang="fr-FR" sz="1600" b="1" dirty="0">
                <a:solidFill>
                  <a:srgbClr val="F28E65"/>
                </a:solidFill>
              </a:rPr>
              <a:t>directement auprès de l’établissement choisi </a:t>
            </a:r>
            <a:r>
              <a:rPr lang="fr-FR" sz="1600" dirty="0"/>
              <a:t>et pas sur Parcoursup.</a:t>
            </a:r>
          </a:p>
          <a:p>
            <a:pPr lvl="0"/>
            <a:endParaRPr lang="fr-FR" sz="800" b="1" dirty="0"/>
          </a:p>
          <a:p>
            <a:pPr lvl="0"/>
            <a:r>
              <a:rPr lang="fr-FR" sz="1600" b="1" dirty="0">
                <a:solidFill>
                  <a:srgbClr val="F28E65"/>
                </a:solidFill>
              </a:rPr>
              <a:t>Les modalités d’inscription sont propres à chaque établissement</a:t>
            </a:r>
            <a:r>
              <a:rPr lang="fr-FR" sz="1600" b="1" dirty="0"/>
              <a:t> : </a:t>
            </a:r>
          </a:p>
          <a:p>
            <a:pPr marL="285750" indent="-285750">
              <a:buClr>
                <a:srgbClr val="ED7454"/>
              </a:buClr>
              <a:buFont typeface="Arial" panose="020B0604020202020204" pitchFamily="34" charset="0"/>
              <a:buChar char="•"/>
            </a:pPr>
            <a:r>
              <a:rPr lang="fr-FR" sz="1600" dirty="0"/>
              <a:t>Consulter les modalités d’inscription indiquées dans le dossier candidat sur Parcoursup. </a:t>
            </a:r>
          </a:p>
          <a:p>
            <a:pPr marL="285750" indent="-285750">
              <a:buClr>
                <a:srgbClr val="ED7454"/>
              </a:buClr>
              <a:buFont typeface="Arial" panose="020B0604020202020204" pitchFamily="34" charset="0"/>
              <a:buChar char="•"/>
            </a:pPr>
            <a:r>
              <a:rPr lang="fr-FR" sz="1600" b="1" u="sng" dirty="0"/>
              <a:t>Respecter la date limite indiquée. </a:t>
            </a:r>
          </a:p>
          <a:p>
            <a:pPr marL="285750" indent="-285750">
              <a:buClr>
                <a:srgbClr val="ED7454"/>
              </a:buClr>
              <a:buFont typeface="Arial" panose="020B0604020202020204" pitchFamily="34" charset="0"/>
              <a:buChar char="•"/>
            </a:pPr>
            <a:r>
              <a:rPr lang="fr-FR" sz="1600" dirty="0"/>
              <a:t>Si le futur étudiant s’inscrit dans une formation en dehors de Parcoursup, il doit </a:t>
            </a:r>
            <a:r>
              <a:rPr lang="fr-FR" sz="1600" b="1" u="sng" dirty="0"/>
              <a:t>obligatoirement</a:t>
            </a:r>
            <a:r>
              <a:rPr lang="fr-FR" sz="1600" dirty="0"/>
              <a:t>  remettre une attestation de désinscription ou de non inscription sur Parcoursup qu’il télécharge via la plateforme.</a:t>
            </a:r>
          </a:p>
          <a:p>
            <a:endParaRPr lang="fr-FR" dirty="0"/>
          </a:p>
        </p:txBody>
      </p:sp>
      <p:sp>
        <p:nvSpPr>
          <p:cNvPr id="5" name="Espace réservé de la date 4"/>
          <p:cNvSpPr>
            <a:spLocks noGrp="1"/>
          </p:cNvSpPr>
          <p:nvPr>
            <p:ph type="dt" sz="half" idx="10"/>
          </p:nvPr>
        </p:nvSpPr>
        <p:spPr/>
        <p:txBody>
          <a:bodyPr/>
          <a:lstStyle/>
          <a:p>
            <a:pPr algn="r"/>
            <a:fld id="{5364400D-1A9E-42A8-8CBD-868B8972336F}" type="datetime1">
              <a:rPr lang="fr-FR" cap="all" smtClean="0"/>
              <a:t>20/01/2022</a:t>
            </a:fld>
            <a:endParaRPr lang="fr-FR" cap="all"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27</a:t>
            </a:fld>
            <a:endParaRPr lang="fr-FR"/>
          </a:p>
        </p:txBody>
      </p:sp>
      <p:sp>
        <p:nvSpPr>
          <p:cNvPr id="7" name="Rectangle à coins arrondis 6"/>
          <p:cNvSpPr/>
          <p:nvPr/>
        </p:nvSpPr>
        <p:spPr>
          <a:xfrm>
            <a:off x="5650706" y="86105"/>
            <a:ext cx="3114350" cy="540000"/>
          </a:xfrm>
          <a:prstGeom prst="roundRect">
            <a:avLst/>
          </a:prstGeom>
          <a:solidFill>
            <a:srgbClr val="51B9AA"/>
          </a:solidFill>
          <a:ln>
            <a:solidFill>
              <a:srgbClr val="51B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rPr>
              <a:t>Après le 5 juillet 2022</a:t>
            </a:r>
          </a:p>
        </p:txBody>
      </p:sp>
    </p:spTree>
    <p:extLst>
      <p:ext uri="{BB962C8B-B14F-4D97-AF65-F5344CB8AC3E}">
        <p14:creationId xmlns:p14="http://schemas.microsoft.com/office/powerpoint/2010/main" val="2777323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56E0B-C166-3E41-BA89-BC115D174902}"/>
              </a:ext>
            </a:extLst>
          </p:cNvPr>
          <p:cNvSpPr>
            <a:spLocks noGrp="1"/>
          </p:cNvSpPr>
          <p:nvPr>
            <p:ph type="title"/>
          </p:nvPr>
        </p:nvSpPr>
        <p:spPr/>
        <p:txBody>
          <a:bodyPr/>
          <a:lstStyle/>
          <a:p>
            <a:endParaRPr lang="fr-FR"/>
          </a:p>
        </p:txBody>
      </p:sp>
      <p:sp>
        <p:nvSpPr>
          <p:cNvPr id="4" name="Espace réservé du numéro de diapositive 3">
            <a:extLst>
              <a:ext uri="{FF2B5EF4-FFF2-40B4-BE49-F238E27FC236}">
                <a16:creationId xmlns:a16="http://schemas.microsoft.com/office/drawing/2014/main" id="{BBA6FB68-C507-D741-A518-0B73DAD1AF28}"/>
              </a:ext>
            </a:extLst>
          </p:cNvPr>
          <p:cNvSpPr>
            <a:spLocks noGrp="1"/>
          </p:cNvSpPr>
          <p:nvPr>
            <p:ph type="sldNum" sz="quarter" idx="12"/>
          </p:nvPr>
        </p:nvSpPr>
        <p:spPr/>
        <p:txBody>
          <a:bodyPr/>
          <a:lstStyle/>
          <a:p>
            <a:fld id="{733122C9-A0B9-462F-8757-0847AD287B63}" type="slidenum">
              <a:rPr lang="fr-FR" sz="1400" smtClean="0"/>
              <a:pPr/>
              <a:t>28</a:t>
            </a:fld>
            <a:endParaRPr lang="fr-FR" sz="1400" dirty="0"/>
          </a:p>
        </p:txBody>
      </p:sp>
      <p:sp>
        <p:nvSpPr>
          <p:cNvPr id="5" name="Espace réservé du texte 4">
            <a:extLst>
              <a:ext uri="{FF2B5EF4-FFF2-40B4-BE49-F238E27FC236}">
                <a16:creationId xmlns:a16="http://schemas.microsoft.com/office/drawing/2014/main" id="{A375BF91-4D39-E84C-AFB1-7F96FF44AC38}"/>
              </a:ext>
            </a:extLst>
          </p:cNvPr>
          <p:cNvSpPr>
            <a:spLocks noGrp="1"/>
          </p:cNvSpPr>
          <p:nvPr>
            <p:ph type="body" sz="quarter" idx="13"/>
          </p:nvPr>
        </p:nvSpPr>
        <p:spPr/>
        <p:txBody>
          <a:bodyPr/>
          <a:lstStyle/>
          <a:p>
            <a:r>
              <a:rPr lang="fr-FR" dirty="0"/>
              <a:t>Quelques ressources…</a:t>
            </a:r>
          </a:p>
        </p:txBody>
      </p:sp>
      <p:sp>
        <p:nvSpPr>
          <p:cNvPr id="6" name="Espace réservé de la date 1">
            <a:extLst>
              <a:ext uri="{FF2B5EF4-FFF2-40B4-BE49-F238E27FC236}">
                <a16:creationId xmlns:a16="http://schemas.microsoft.com/office/drawing/2014/main" id="{528DCBC8-CBB2-5B49-A897-E24A9F4EE456}"/>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1820311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314BCD-75E5-BF4F-82A3-7D6EC4B38246}"/>
              </a:ext>
            </a:extLst>
          </p:cNvPr>
          <p:cNvSpPr>
            <a:spLocks noGrp="1"/>
          </p:cNvSpPr>
          <p:nvPr>
            <p:ph type="title"/>
          </p:nvPr>
        </p:nvSpPr>
        <p:spPr/>
        <p:txBody>
          <a:bodyPr/>
          <a:lstStyle/>
          <a:p>
            <a:r>
              <a:rPr lang="fr-FR" sz="2400" dirty="0"/>
              <a:t>Des services disponibles tout au long de la procédure</a:t>
            </a:r>
          </a:p>
        </p:txBody>
      </p:sp>
      <p:sp>
        <p:nvSpPr>
          <p:cNvPr id="3" name="Espace réservé du contenu 2">
            <a:extLst>
              <a:ext uri="{FF2B5EF4-FFF2-40B4-BE49-F238E27FC236}">
                <a16:creationId xmlns:a16="http://schemas.microsoft.com/office/drawing/2014/main" id="{D6B36579-5A32-D141-86F3-17E0DE9D3A28}"/>
              </a:ext>
            </a:extLst>
          </p:cNvPr>
          <p:cNvSpPr>
            <a:spLocks noGrp="1"/>
          </p:cNvSpPr>
          <p:nvPr>
            <p:ph sz="quarter" idx="14"/>
          </p:nvPr>
        </p:nvSpPr>
        <p:spPr>
          <a:xfrm>
            <a:off x="359998" y="1347614"/>
            <a:ext cx="8424000" cy="3384376"/>
          </a:xfrm>
        </p:spPr>
        <p:txBody>
          <a:bodyPr/>
          <a:lstStyle/>
          <a:p>
            <a:pPr marL="171450" indent="-171450" algn="just">
              <a:spcBef>
                <a:spcPts val="600"/>
              </a:spcBef>
              <a:spcAft>
                <a:spcPts val="1700"/>
              </a:spcAft>
              <a:buFont typeface="Wingdings" pitchFamily="2" charset="2"/>
              <a:buChar char="Ø"/>
            </a:pPr>
            <a:r>
              <a:rPr lang="fr-FR" sz="2000" b="1" dirty="0">
                <a:solidFill>
                  <a:srgbClr val="F28E65"/>
                </a:solidFill>
              </a:rPr>
              <a:t> La « Foire Aux Questions » </a:t>
            </a:r>
            <a:r>
              <a:rPr lang="fr-FR" sz="2000" dirty="0"/>
              <a:t>du site </a:t>
            </a:r>
            <a:r>
              <a:rPr lang="fr-FR" sz="2000" dirty="0">
                <a:hlinkClick r:id="rId2"/>
              </a:rPr>
              <a:t>https://www.parcoursup.fr</a:t>
            </a:r>
            <a:r>
              <a:rPr lang="fr-FR" sz="2000" dirty="0"/>
              <a:t> </a:t>
            </a:r>
            <a:endParaRPr lang="fr-FR" sz="2000" b="1" dirty="0">
              <a:solidFill>
                <a:srgbClr val="F28E65"/>
              </a:solidFill>
            </a:endParaRPr>
          </a:p>
          <a:p>
            <a:pPr marL="171450" indent="-171450" algn="just">
              <a:spcBef>
                <a:spcPts val="600"/>
              </a:spcBef>
              <a:spcAft>
                <a:spcPts val="1700"/>
              </a:spcAft>
              <a:buFont typeface="Wingdings" pitchFamily="2" charset="2"/>
              <a:buChar char="Ø"/>
            </a:pPr>
            <a:r>
              <a:rPr lang="fr-FR" sz="2000" b="1" dirty="0">
                <a:solidFill>
                  <a:srgbClr val="F28E65"/>
                </a:solidFill>
              </a:rPr>
              <a:t> La messagerie « contact » </a:t>
            </a:r>
            <a:r>
              <a:rPr lang="fr-FR" sz="2000" dirty="0"/>
              <a:t>depuis le dossier candidat</a:t>
            </a:r>
            <a:endParaRPr lang="fr-FR" sz="2000" b="1" dirty="0">
              <a:solidFill>
                <a:srgbClr val="F28E65"/>
              </a:solidFill>
            </a:endParaRPr>
          </a:p>
          <a:p>
            <a:pPr marL="171450" indent="-171450" algn="just">
              <a:spcBef>
                <a:spcPts val="600"/>
              </a:spcBef>
              <a:spcAft>
                <a:spcPts val="1700"/>
              </a:spcAft>
              <a:buFont typeface="Wingdings" pitchFamily="2" charset="2"/>
              <a:buChar char="Ø"/>
            </a:pPr>
            <a:r>
              <a:rPr lang="fr-FR" sz="2000" b="1" dirty="0">
                <a:solidFill>
                  <a:srgbClr val="F28E65"/>
                </a:solidFill>
              </a:rPr>
              <a:t> Le numéro vert : </a:t>
            </a:r>
            <a:r>
              <a:rPr lang="fr-FR" sz="2000" b="1" dirty="0"/>
              <a:t>0 800 400 070 </a:t>
            </a:r>
          </a:p>
          <a:p>
            <a:pPr marL="171450" indent="-171450">
              <a:spcBef>
                <a:spcPts val="600"/>
              </a:spcBef>
              <a:spcAft>
                <a:spcPts val="1700"/>
              </a:spcAft>
              <a:buFont typeface="Wingdings" pitchFamily="2" charset="2"/>
              <a:buChar char="Ø"/>
            </a:pPr>
            <a:r>
              <a:rPr lang="fr-FR" sz="2000" b="1" dirty="0">
                <a:solidFill>
                  <a:srgbClr val="F28E65"/>
                </a:solidFill>
              </a:rPr>
              <a:t> Le </a:t>
            </a:r>
            <a:r>
              <a:rPr lang="fr-FR" sz="2000" b="1" dirty="0" err="1">
                <a:solidFill>
                  <a:srgbClr val="F28E65"/>
                </a:solidFill>
              </a:rPr>
              <a:t>Padlet</a:t>
            </a:r>
            <a:r>
              <a:rPr lang="fr-FR" sz="2000" b="1" dirty="0">
                <a:solidFill>
                  <a:srgbClr val="F28E65"/>
                </a:solidFill>
              </a:rPr>
              <a:t> du CIO de Roissy-en-Brie : </a:t>
            </a:r>
            <a:r>
              <a:rPr lang="fr-FR" sz="2000" dirty="0">
                <a:hlinkClick r:id="rId3"/>
              </a:rPr>
              <a:t>https://padlet.com/ce0771882c/qv1qwttbhhjnca56</a:t>
            </a:r>
            <a:endParaRPr lang="fr-FR" sz="2000" b="1" dirty="0">
              <a:solidFill>
                <a:srgbClr val="F28E65"/>
              </a:solidFill>
            </a:endParaRPr>
          </a:p>
          <a:p>
            <a:pPr marL="171450" indent="-171450">
              <a:spcBef>
                <a:spcPts val="600"/>
              </a:spcBef>
              <a:spcAft>
                <a:spcPts val="1700"/>
              </a:spcAft>
              <a:buFont typeface="Wingdings" pitchFamily="2" charset="2"/>
              <a:buChar char="Ø"/>
            </a:pPr>
            <a:r>
              <a:rPr lang="fr-FR" sz="2000" b="1" dirty="0">
                <a:solidFill>
                  <a:srgbClr val="F28E65"/>
                </a:solidFill>
              </a:rPr>
              <a:t> Le site internet du CIO de Roissy-en-Brie : </a:t>
            </a:r>
            <a:r>
              <a:rPr lang="fr-FR" sz="2000" dirty="0">
                <a:solidFill>
                  <a:srgbClr val="F28E65"/>
                </a:solidFill>
                <a:hlinkClick r:id="rId4"/>
              </a:rPr>
              <a:t>http://orientation.ac-creteil.fr/cio-roissy/</a:t>
            </a:r>
            <a:r>
              <a:rPr lang="fr-FR" sz="2000" dirty="0">
                <a:solidFill>
                  <a:srgbClr val="F28E65"/>
                </a:solidFill>
              </a:rPr>
              <a:t> </a:t>
            </a:r>
          </a:p>
        </p:txBody>
      </p:sp>
      <p:sp>
        <p:nvSpPr>
          <p:cNvPr id="6" name="Espace réservé du numéro de diapositive 5">
            <a:extLst>
              <a:ext uri="{FF2B5EF4-FFF2-40B4-BE49-F238E27FC236}">
                <a16:creationId xmlns:a16="http://schemas.microsoft.com/office/drawing/2014/main" id="{9FA89300-6758-5749-87BD-863F2FA7DA6A}"/>
              </a:ext>
            </a:extLst>
          </p:cNvPr>
          <p:cNvSpPr>
            <a:spLocks noGrp="1"/>
          </p:cNvSpPr>
          <p:nvPr>
            <p:ph type="sldNum" sz="quarter" idx="12"/>
          </p:nvPr>
        </p:nvSpPr>
        <p:spPr/>
        <p:txBody>
          <a:bodyPr/>
          <a:lstStyle/>
          <a:p>
            <a:fld id="{733122C9-A0B9-462F-8757-0847AD287B63}" type="slidenum">
              <a:rPr lang="fr-FR" sz="1400" smtClean="0"/>
              <a:pPr/>
              <a:t>29</a:t>
            </a:fld>
            <a:endParaRPr lang="fr-FR" sz="1400" dirty="0"/>
          </a:p>
        </p:txBody>
      </p:sp>
      <p:sp>
        <p:nvSpPr>
          <p:cNvPr id="8" name="Rectangle à coins arrondis 7">
            <a:extLst>
              <a:ext uri="{FF2B5EF4-FFF2-40B4-BE49-F238E27FC236}">
                <a16:creationId xmlns:a16="http://schemas.microsoft.com/office/drawing/2014/main" id="{EF100032-D622-9D44-A965-23FBCE818EA2}"/>
              </a:ext>
            </a:extLst>
          </p:cNvPr>
          <p:cNvSpPr/>
          <p:nvPr/>
        </p:nvSpPr>
        <p:spPr>
          <a:xfrm>
            <a:off x="6660232" y="74330"/>
            <a:ext cx="2160240" cy="540000"/>
          </a:xfrm>
          <a:prstGeom prst="roundRect">
            <a:avLst/>
          </a:prstGeom>
          <a:solidFill>
            <a:srgbClr val="51B9AA"/>
          </a:solidFill>
          <a:ln>
            <a:solidFill>
              <a:srgbClr val="51B9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a:solidFill>
                  <a:schemeClr val="bg1"/>
                </a:solidFill>
              </a:rPr>
              <a:t>A partir du 20 janvier</a:t>
            </a:r>
          </a:p>
        </p:txBody>
      </p:sp>
      <p:sp>
        <p:nvSpPr>
          <p:cNvPr id="9" name="Espace réservé de la date 1">
            <a:extLst>
              <a:ext uri="{FF2B5EF4-FFF2-40B4-BE49-F238E27FC236}">
                <a16:creationId xmlns:a16="http://schemas.microsoft.com/office/drawing/2014/main" id="{C6CEFBDB-5D26-A246-BD08-D07A8245A4DB}"/>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24502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7444B-DA05-5A43-AABE-E35A74873CF9}"/>
              </a:ext>
            </a:extLst>
          </p:cNvPr>
          <p:cNvSpPr>
            <a:spLocks noGrp="1"/>
          </p:cNvSpPr>
          <p:nvPr>
            <p:ph type="title"/>
          </p:nvPr>
        </p:nvSpPr>
        <p:spPr/>
        <p:txBody>
          <a:bodyPr/>
          <a:lstStyle/>
          <a:p>
            <a:endParaRPr lang="fr-FR"/>
          </a:p>
        </p:txBody>
      </p:sp>
      <p:sp>
        <p:nvSpPr>
          <p:cNvPr id="4" name="Espace réservé du numéro de diapositive 3">
            <a:extLst>
              <a:ext uri="{FF2B5EF4-FFF2-40B4-BE49-F238E27FC236}">
                <a16:creationId xmlns:a16="http://schemas.microsoft.com/office/drawing/2014/main" id="{1456674D-3480-0845-9026-5FF48AA7B7CF}"/>
              </a:ext>
            </a:extLst>
          </p:cNvPr>
          <p:cNvSpPr>
            <a:spLocks noGrp="1"/>
          </p:cNvSpPr>
          <p:nvPr>
            <p:ph type="sldNum" sz="quarter" idx="12"/>
          </p:nvPr>
        </p:nvSpPr>
        <p:spPr/>
        <p:txBody>
          <a:bodyPr/>
          <a:lstStyle/>
          <a:p>
            <a:fld id="{733122C9-A0B9-462F-8757-0847AD287B63}" type="slidenum">
              <a:rPr lang="fr-FR" sz="1400" smtClean="0"/>
              <a:pPr/>
              <a:t>3</a:t>
            </a:fld>
            <a:endParaRPr lang="fr-FR" sz="1400" dirty="0"/>
          </a:p>
        </p:txBody>
      </p:sp>
      <p:pic>
        <p:nvPicPr>
          <p:cNvPr id="6" name="Image 5">
            <a:extLst>
              <a:ext uri="{FF2B5EF4-FFF2-40B4-BE49-F238E27FC236}">
                <a16:creationId xmlns:a16="http://schemas.microsoft.com/office/drawing/2014/main" id="{F1873359-5EEB-CC4C-B828-804B079867A4}"/>
              </a:ext>
            </a:extLst>
          </p:cNvPr>
          <p:cNvPicPr>
            <a:picLocks noChangeAspect="1"/>
          </p:cNvPicPr>
          <p:nvPr/>
        </p:nvPicPr>
        <p:blipFill>
          <a:blip r:embed="rId3"/>
          <a:stretch>
            <a:fillRect/>
          </a:stretch>
        </p:blipFill>
        <p:spPr>
          <a:xfrm>
            <a:off x="957388" y="159464"/>
            <a:ext cx="7108792" cy="4572526"/>
          </a:xfrm>
          <a:prstGeom prst="rect">
            <a:avLst/>
          </a:prstGeom>
        </p:spPr>
      </p:pic>
      <p:sp>
        <p:nvSpPr>
          <p:cNvPr id="7" name="Espace réservé de la date 1">
            <a:extLst>
              <a:ext uri="{FF2B5EF4-FFF2-40B4-BE49-F238E27FC236}">
                <a16:creationId xmlns:a16="http://schemas.microsoft.com/office/drawing/2014/main" id="{5AA30BC3-B4A0-3343-9263-CE4E0E50D972}"/>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1603676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6F141E-0FBC-0742-B687-A450DAF3B739}"/>
              </a:ext>
            </a:extLst>
          </p:cNvPr>
          <p:cNvSpPr>
            <a:spLocks noGrp="1"/>
          </p:cNvSpPr>
          <p:nvPr>
            <p:ph type="title"/>
          </p:nvPr>
        </p:nvSpPr>
        <p:spPr/>
        <p:txBody>
          <a:bodyPr/>
          <a:lstStyle/>
          <a:p>
            <a:r>
              <a:rPr lang="fr-FR" dirty="0"/>
              <a:t>Nos coordonnées</a:t>
            </a:r>
          </a:p>
        </p:txBody>
      </p:sp>
      <p:sp>
        <p:nvSpPr>
          <p:cNvPr id="3" name="Espace réservé du contenu 2">
            <a:extLst>
              <a:ext uri="{FF2B5EF4-FFF2-40B4-BE49-F238E27FC236}">
                <a16:creationId xmlns:a16="http://schemas.microsoft.com/office/drawing/2014/main" id="{A656DEA2-27B2-2946-A91C-85E4F06D6B44}"/>
              </a:ext>
            </a:extLst>
          </p:cNvPr>
          <p:cNvSpPr>
            <a:spLocks noGrp="1"/>
          </p:cNvSpPr>
          <p:nvPr>
            <p:ph sz="quarter" idx="14"/>
          </p:nvPr>
        </p:nvSpPr>
        <p:spPr>
          <a:xfrm>
            <a:off x="366003" y="1707654"/>
            <a:ext cx="8424000" cy="2736304"/>
          </a:xfrm>
        </p:spPr>
        <p:txBody>
          <a:bodyPr/>
          <a:lstStyle/>
          <a:p>
            <a:r>
              <a:rPr lang="fr-FR" sz="1800" b="1" dirty="0"/>
              <a:t>Centre d’Information et d’Orientation (CIO)</a:t>
            </a:r>
            <a:endParaRPr lang="fr-FR" sz="1800" dirty="0"/>
          </a:p>
          <a:p>
            <a:r>
              <a:rPr lang="fr-FR" sz="1800" dirty="0"/>
              <a:t>7 Boulevard de la Malibran</a:t>
            </a:r>
          </a:p>
          <a:p>
            <a:r>
              <a:rPr lang="fr-FR" sz="1800" dirty="0"/>
              <a:t>77680 Roissy-en-Brie </a:t>
            </a:r>
          </a:p>
          <a:p>
            <a:r>
              <a:rPr lang="fr-FR" sz="1800" dirty="0"/>
              <a:t>01.60.29.27.16</a:t>
            </a:r>
          </a:p>
          <a:p>
            <a:endParaRPr lang="fr-FR" sz="1800" dirty="0"/>
          </a:p>
          <a:p>
            <a:r>
              <a:rPr lang="fr-FR" sz="1800" dirty="0"/>
              <a:t>Ouvert du lundi au vendredi</a:t>
            </a:r>
          </a:p>
          <a:p>
            <a:r>
              <a:rPr lang="fr-FR" sz="1800" dirty="0"/>
              <a:t>De 09h00 à 12h30 et de 13h30 à 17h00</a:t>
            </a:r>
          </a:p>
          <a:p>
            <a:r>
              <a:rPr lang="fr-FR" sz="1800" i="1" dirty="0"/>
              <a:t>Accueil uniquement sur rendez-vous pris auprès du secrétariat</a:t>
            </a:r>
          </a:p>
          <a:p>
            <a:endParaRPr lang="fr-FR" dirty="0"/>
          </a:p>
        </p:txBody>
      </p:sp>
      <p:sp>
        <p:nvSpPr>
          <p:cNvPr id="6" name="Espace réservé du numéro de diapositive 5">
            <a:extLst>
              <a:ext uri="{FF2B5EF4-FFF2-40B4-BE49-F238E27FC236}">
                <a16:creationId xmlns:a16="http://schemas.microsoft.com/office/drawing/2014/main" id="{1C556EA3-C0F3-E14C-A787-A374C9C5D3F1}"/>
              </a:ext>
            </a:extLst>
          </p:cNvPr>
          <p:cNvSpPr>
            <a:spLocks noGrp="1"/>
          </p:cNvSpPr>
          <p:nvPr>
            <p:ph type="sldNum" sz="quarter" idx="12"/>
          </p:nvPr>
        </p:nvSpPr>
        <p:spPr/>
        <p:txBody>
          <a:bodyPr/>
          <a:lstStyle/>
          <a:p>
            <a:fld id="{733122C9-A0B9-462F-8757-0847AD287B63}" type="slidenum">
              <a:rPr lang="fr-FR" sz="1400" smtClean="0"/>
              <a:pPr/>
              <a:t>30</a:t>
            </a:fld>
            <a:endParaRPr lang="fr-FR" sz="1400" dirty="0"/>
          </a:p>
        </p:txBody>
      </p:sp>
      <p:sp>
        <p:nvSpPr>
          <p:cNvPr id="7" name="Espace réservé de la date 1">
            <a:extLst>
              <a:ext uri="{FF2B5EF4-FFF2-40B4-BE49-F238E27FC236}">
                <a16:creationId xmlns:a16="http://schemas.microsoft.com/office/drawing/2014/main" id="{2C71C252-755E-0C48-8D7B-D3EAFC45180E}"/>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92108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F5BB19-E6F1-F14E-AF7D-F513892114BA}"/>
              </a:ext>
            </a:extLst>
          </p:cNvPr>
          <p:cNvSpPr>
            <a:spLocks noGrp="1"/>
          </p:cNvSpPr>
          <p:nvPr>
            <p:ph type="title"/>
          </p:nvPr>
        </p:nvSpPr>
        <p:spPr/>
        <p:txBody>
          <a:bodyPr/>
          <a:lstStyle/>
          <a:p>
            <a:r>
              <a:rPr lang="fr-FR" dirty="0"/>
              <a:t>S’informer sur les différentes filières du supérieur</a:t>
            </a:r>
          </a:p>
        </p:txBody>
      </p:sp>
      <p:sp>
        <p:nvSpPr>
          <p:cNvPr id="6" name="Espace réservé du numéro de diapositive 5">
            <a:extLst>
              <a:ext uri="{FF2B5EF4-FFF2-40B4-BE49-F238E27FC236}">
                <a16:creationId xmlns:a16="http://schemas.microsoft.com/office/drawing/2014/main" id="{180DDFA8-E0D2-4B48-97B0-751CC2E3604A}"/>
              </a:ext>
            </a:extLst>
          </p:cNvPr>
          <p:cNvSpPr>
            <a:spLocks noGrp="1"/>
          </p:cNvSpPr>
          <p:nvPr>
            <p:ph type="sldNum" sz="quarter" idx="12"/>
          </p:nvPr>
        </p:nvSpPr>
        <p:spPr/>
        <p:txBody>
          <a:bodyPr/>
          <a:lstStyle/>
          <a:p>
            <a:fld id="{733122C9-A0B9-462F-8757-0847AD287B63}" type="slidenum">
              <a:rPr lang="fr-FR" sz="1400" smtClean="0"/>
              <a:pPr/>
              <a:t>4</a:t>
            </a:fld>
            <a:endParaRPr lang="fr-FR" sz="1400" dirty="0"/>
          </a:p>
        </p:txBody>
      </p:sp>
      <p:sp>
        <p:nvSpPr>
          <p:cNvPr id="7" name="Espace réservé de la date 1">
            <a:extLst>
              <a:ext uri="{FF2B5EF4-FFF2-40B4-BE49-F238E27FC236}">
                <a16:creationId xmlns:a16="http://schemas.microsoft.com/office/drawing/2014/main" id="{7E822F21-B569-7447-874D-FC43AE4890A3}"/>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pic>
        <p:nvPicPr>
          <p:cNvPr id="12" name="Espace réservé du contenu 11">
            <a:extLst>
              <a:ext uri="{FF2B5EF4-FFF2-40B4-BE49-F238E27FC236}">
                <a16:creationId xmlns:a16="http://schemas.microsoft.com/office/drawing/2014/main" id="{BC089D81-1B00-EF4E-A47E-D7CDB7385433}"/>
              </a:ext>
            </a:extLst>
          </p:cNvPr>
          <p:cNvPicPr>
            <a:picLocks noGrp="1" noChangeAspect="1"/>
          </p:cNvPicPr>
          <p:nvPr>
            <p:ph sz="quarter" idx="14"/>
          </p:nvPr>
        </p:nvPicPr>
        <p:blipFill>
          <a:blip r:embed="rId2"/>
          <a:stretch>
            <a:fillRect/>
          </a:stretch>
        </p:blipFill>
        <p:spPr>
          <a:xfrm>
            <a:off x="1482555" y="1419623"/>
            <a:ext cx="5681733" cy="2681068"/>
          </a:xfrm>
        </p:spPr>
      </p:pic>
      <p:sp>
        <p:nvSpPr>
          <p:cNvPr id="13" name="ZoneTexte 12">
            <a:extLst>
              <a:ext uri="{FF2B5EF4-FFF2-40B4-BE49-F238E27FC236}">
                <a16:creationId xmlns:a16="http://schemas.microsoft.com/office/drawing/2014/main" id="{180F2D20-F09F-9D42-82CA-255E7F47C95D}"/>
              </a:ext>
            </a:extLst>
          </p:cNvPr>
          <p:cNvSpPr txBox="1"/>
          <p:nvPr/>
        </p:nvSpPr>
        <p:spPr>
          <a:xfrm>
            <a:off x="359999" y="4299942"/>
            <a:ext cx="8406337" cy="338554"/>
          </a:xfrm>
          <a:prstGeom prst="rect">
            <a:avLst/>
          </a:prstGeom>
          <a:noFill/>
        </p:spPr>
        <p:txBody>
          <a:bodyPr wrap="square" rtlCol="0">
            <a:spAutoFit/>
          </a:bodyPr>
          <a:lstStyle/>
          <a:p>
            <a:pPr algn="ctr"/>
            <a:r>
              <a:rPr lang="fr-FR" sz="1600" dirty="0" err="1">
                <a:solidFill>
                  <a:srgbClr val="0C5076"/>
                </a:solidFill>
              </a:rPr>
              <a:t>Padlet</a:t>
            </a:r>
            <a:r>
              <a:rPr lang="fr-FR" sz="1600" dirty="0">
                <a:solidFill>
                  <a:srgbClr val="0C5076"/>
                </a:solidFill>
              </a:rPr>
              <a:t> du CIO de Roissy-en-Brie : </a:t>
            </a:r>
            <a:r>
              <a:rPr lang="fr-FR" sz="1600" dirty="0">
                <a:solidFill>
                  <a:srgbClr val="0C5076"/>
                </a:solidFill>
                <a:hlinkClick r:id="rId3">
                  <a:extLst>
                    <a:ext uri="{A12FA001-AC4F-418D-AE19-62706E023703}">
                      <ahyp:hlinkClr xmlns:ahyp="http://schemas.microsoft.com/office/drawing/2018/hyperlinkcolor" val="tx"/>
                    </a:ext>
                  </a:extLst>
                </a:hlinkClick>
              </a:rPr>
              <a:t>https://padlet.com/ce0771882c/qv1qwttbhhjnca56</a:t>
            </a:r>
            <a:r>
              <a:rPr lang="fr-FR" sz="1600" dirty="0">
                <a:solidFill>
                  <a:srgbClr val="0C5076"/>
                </a:solidFill>
              </a:rPr>
              <a:t> </a:t>
            </a:r>
          </a:p>
        </p:txBody>
      </p:sp>
    </p:spTree>
    <p:extLst>
      <p:ext uri="{BB962C8B-B14F-4D97-AF65-F5344CB8AC3E}">
        <p14:creationId xmlns:p14="http://schemas.microsoft.com/office/powerpoint/2010/main" val="2246666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6426336" y="4811410"/>
            <a:ext cx="1170000" cy="360000"/>
          </a:xfrm>
        </p:spPr>
        <p:txBody>
          <a:bodyPr/>
          <a:lstStyle/>
          <a:p>
            <a:pPr algn="r"/>
            <a:fld id="{A949B58A-420B-4881-ADE0-CDE881AF0A89}" type="datetime1">
              <a:rPr lang="fr-FR" cap="all" smtClean="0"/>
              <a:t>20/01/2022</a:t>
            </a:fld>
            <a:endParaRPr lang="fr-FR" cap="all" dirty="0"/>
          </a:p>
        </p:txBody>
      </p:sp>
      <p:sp>
        <p:nvSpPr>
          <p:cNvPr id="11" name="Espace réservé du numéro de diapositive 10"/>
          <p:cNvSpPr>
            <a:spLocks noGrp="1"/>
          </p:cNvSpPr>
          <p:nvPr>
            <p:ph type="sldNum" sz="quarter" idx="12"/>
          </p:nvPr>
        </p:nvSpPr>
        <p:spPr/>
        <p:txBody>
          <a:bodyPr/>
          <a:lstStyle/>
          <a:p>
            <a:fld id="{733122C9-A0B9-462F-8757-0847AD287B63}" type="slidenum">
              <a:rPr lang="fr-FR" smtClean="0"/>
              <a:pPr/>
              <a:t>5</a:t>
            </a:fld>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3305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400" dirty="0"/>
              <a:t>Rechercher des formations sur </a:t>
            </a:r>
            <a:r>
              <a:rPr lang="fr-FR" sz="2400" dirty="0" err="1"/>
              <a:t>Parcoursup.fr</a:t>
            </a:r>
            <a:r>
              <a:rPr lang="fr-FR" sz="2400" dirty="0"/>
              <a:t> : tutoriel</a:t>
            </a:r>
          </a:p>
        </p:txBody>
      </p:sp>
      <p:sp>
        <p:nvSpPr>
          <p:cNvPr id="6" name="Espace réservé du numéro de diapositive 5"/>
          <p:cNvSpPr>
            <a:spLocks noGrp="1"/>
          </p:cNvSpPr>
          <p:nvPr>
            <p:ph type="sldNum" sz="quarter" idx="12"/>
          </p:nvPr>
        </p:nvSpPr>
        <p:spPr/>
        <p:txBody>
          <a:bodyPr/>
          <a:lstStyle/>
          <a:p>
            <a:fld id="{733122C9-A0B9-462F-8757-0847AD287B63}" type="slidenum">
              <a:rPr lang="fr-FR" sz="1400" smtClean="0"/>
              <a:pPr/>
              <a:t>6</a:t>
            </a:fld>
            <a:endParaRPr lang="fr-FR" sz="14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143" y="1419622"/>
            <a:ext cx="5647153" cy="2964756"/>
          </a:xfrm>
          <a:prstGeom prst="rect">
            <a:avLst/>
          </a:prstGeom>
        </p:spPr>
      </p:pic>
      <p:sp>
        <p:nvSpPr>
          <p:cNvPr id="7" name="Espace réservé de la date 1">
            <a:extLst>
              <a:ext uri="{FF2B5EF4-FFF2-40B4-BE49-F238E27FC236}">
                <a16:creationId xmlns:a16="http://schemas.microsoft.com/office/drawing/2014/main" id="{7AE4DF7B-E9C7-F141-9EDA-592EBE28B0C3}"/>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83174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C39181B8-4710-404D-811A-0DD18933AB9E}"/>
              </a:ext>
            </a:extLst>
          </p:cNvPr>
          <p:cNvPicPr>
            <a:picLocks noGrp="1" noChangeAspect="1"/>
          </p:cNvPicPr>
          <p:nvPr>
            <p:ph type="pic" sz="quarter" idx="13"/>
          </p:nvPr>
        </p:nvPicPr>
        <p:blipFill>
          <a:blip r:embed="rId3"/>
          <a:srcRect t="7570" b="7570"/>
          <a:stretch>
            <a:fillRect/>
          </a:stretch>
        </p:blipFill>
        <p:spPr>
          <a:xfrm>
            <a:off x="323528" y="915566"/>
            <a:ext cx="8442808" cy="3672408"/>
          </a:xfrm>
        </p:spPr>
      </p:pic>
      <p:sp>
        <p:nvSpPr>
          <p:cNvPr id="5" name="Espace réservé du numéro de diapositive 4"/>
          <p:cNvSpPr>
            <a:spLocks noGrp="1"/>
          </p:cNvSpPr>
          <p:nvPr>
            <p:ph type="sldNum" sz="quarter" idx="12"/>
          </p:nvPr>
        </p:nvSpPr>
        <p:spPr/>
        <p:txBody>
          <a:bodyPr/>
          <a:lstStyle/>
          <a:p>
            <a:fld id="{733122C9-A0B9-462F-8757-0847AD287B63}" type="slidenum">
              <a:rPr lang="fr-FR" sz="1400" smtClean="0"/>
              <a:pPr/>
              <a:t>7</a:t>
            </a:fld>
            <a:endParaRPr lang="fr-FR" sz="1400" dirty="0"/>
          </a:p>
        </p:txBody>
      </p:sp>
      <p:sp>
        <p:nvSpPr>
          <p:cNvPr id="8" name="Ellipse 7">
            <a:extLst>
              <a:ext uri="{FF2B5EF4-FFF2-40B4-BE49-F238E27FC236}">
                <a16:creationId xmlns:a16="http://schemas.microsoft.com/office/drawing/2014/main" id="{76EB262B-3AF8-704A-BA78-B54AC8A96F40}"/>
              </a:ext>
            </a:extLst>
          </p:cNvPr>
          <p:cNvSpPr/>
          <p:nvPr/>
        </p:nvSpPr>
        <p:spPr>
          <a:xfrm>
            <a:off x="323528" y="1347614"/>
            <a:ext cx="1656184" cy="288032"/>
          </a:xfrm>
          <a:prstGeom prst="ellipse">
            <a:avLst/>
          </a:prstGeom>
          <a:noFill/>
          <a:ln>
            <a:solidFill>
              <a:srgbClr val="EC1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 name="Connecteur droit avec flèche 11">
            <a:extLst>
              <a:ext uri="{FF2B5EF4-FFF2-40B4-BE49-F238E27FC236}">
                <a16:creationId xmlns:a16="http://schemas.microsoft.com/office/drawing/2014/main" id="{2AB62774-7273-8C43-9BDB-0C8716D3995E}"/>
              </a:ext>
            </a:extLst>
          </p:cNvPr>
          <p:cNvCxnSpPr/>
          <p:nvPr/>
        </p:nvCxnSpPr>
        <p:spPr>
          <a:xfrm flipH="1">
            <a:off x="1907704" y="987574"/>
            <a:ext cx="432048" cy="360040"/>
          </a:xfrm>
          <a:prstGeom prst="straightConnector1">
            <a:avLst/>
          </a:prstGeom>
          <a:ln w="28575">
            <a:solidFill>
              <a:srgbClr val="EC130E"/>
            </a:solidFill>
            <a:tailEnd type="triangle"/>
          </a:ln>
        </p:spPr>
        <p:style>
          <a:lnRef idx="1">
            <a:schemeClr val="accent1"/>
          </a:lnRef>
          <a:fillRef idx="0">
            <a:schemeClr val="accent1"/>
          </a:fillRef>
          <a:effectRef idx="0">
            <a:schemeClr val="accent1"/>
          </a:effectRef>
          <a:fontRef idx="minor">
            <a:schemeClr val="tx1"/>
          </a:fontRef>
        </p:style>
      </p:cxnSp>
      <p:sp>
        <p:nvSpPr>
          <p:cNvPr id="13" name="Espace réservé de la date 1">
            <a:extLst>
              <a:ext uri="{FF2B5EF4-FFF2-40B4-BE49-F238E27FC236}">
                <a16:creationId xmlns:a16="http://schemas.microsoft.com/office/drawing/2014/main" id="{41E4C869-D1E0-884B-B92D-08DF6BA5FF34}"/>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3126522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9F6D8C7D-51A5-9443-8F8F-1A7F23958BE2}"/>
              </a:ext>
            </a:extLst>
          </p:cNvPr>
          <p:cNvPicPr>
            <a:picLocks noGrp="1" noChangeAspect="1"/>
          </p:cNvPicPr>
          <p:nvPr>
            <p:ph type="pic" sz="quarter" idx="13"/>
          </p:nvPr>
        </p:nvPicPr>
        <p:blipFill>
          <a:blip r:embed="rId3"/>
          <a:srcRect l="5" r="5"/>
          <a:stretch>
            <a:fillRect/>
          </a:stretch>
        </p:blipFill>
        <p:spPr/>
      </p:pic>
      <p:sp>
        <p:nvSpPr>
          <p:cNvPr id="5" name="Espace réservé du numéro de diapositive 4"/>
          <p:cNvSpPr>
            <a:spLocks noGrp="1"/>
          </p:cNvSpPr>
          <p:nvPr>
            <p:ph type="sldNum" sz="quarter" idx="12"/>
          </p:nvPr>
        </p:nvSpPr>
        <p:spPr/>
        <p:txBody>
          <a:bodyPr/>
          <a:lstStyle/>
          <a:p>
            <a:fld id="{733122C9-A0B9-462F-8757-0847AD287B63}" type="slidenum">
              <a:rPr lang="fr-FR" sz="1400" smtClean="0"/>
              <a:pPr/>
              <a:t>8</a:t>
            </a:fld>
            <a:endParaRPr lang="fr-FR" sz="1400" dirty="0"/>
          </a:p>
        </p:txBody>
      </p:sp>
      <p:sp>
        <p:nvSpPr>
          <p:cNvPr id="8" name="ZoneTexte 7">
            <a:extLst>
              <a:ext uri="{FF2B5EF4-FFF2-40B4-BE49-F238E27FC236}">
                <a16:creationId xmlns:a16="http://schemas.microsoft.com/office/drawing/2014/main" id="{689E1AC7-0DFD-4B4E-95A1-FA84DD640AF4}"/>
              </a:ext>
            </a:extLst>
          </p:cNvPr>
          <p:cNvSpPr txBox="1"/>
          <p:nvPr/>
        </p:nvSpPr>
        <p:spPr>
          <a:xfrm>
            <a:off x="7589323" y="2859782"/>
            <a:ext cx="792088" cy="923330"/>
          </a:xfrm>
          <a:prstGeom prst="rect">
            <a:avLst/>
          </a:prstGeom>
          <a:noFill/>
        </p:spPr>
        <p:txBody>
          <a:bodyPr wrap="square" rtlCol="0">
            <a:spAutoFit/>
          </a:bodyPr>
          <a:lstStyle/>
          <a:p>
            <a:r>
              <a:rPr lang="fr-FR" sz="5400" dirty="0"/>
              <a:t>🖱</a:t>
            </a:r>
          </a:p>
        </p:txBody>
      </p:sp>
      <p:cxnSp>
        <p:nvCxnSpPr>
          <p:cNvPr id="10" name="Connecteur droit avec flèche 9">
            <a:extLst>
              <a:ext uri="{FF2B5EF4-FFF2-40B4-BE49-F238E27FC236}">
                <a16:creationId xmlns:a16="http://schemas.microsoft.com/office/drawing/2014/main" id="{7B79DE50-CAA0-B141-8EE3-840FADC839C5}"/>
              </a:ext>
            </a:extLst>
          </p:cNvPr>
          <p:cNvCxnSpPr>
            <a:cxnSpLocks/>
          </p:cNvCxnSpPr>
          <p:nvPr/>
        </p:nvCxnSpPr>
        <p:spPr>
          <a:xfrm>
            <a:off x="8381411" y="3075806"/>
            <a:ext cx="0" cy="432048"/>
          </a:xfrm>
          <a:prstGeom prst="straightConnector1">
            <a:avLst/>
          </a:prstGeom>
          <a:ln w="19050">
            <a:solidFill>
              <a:srgbClr val="EC130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F24BA706-6448-FE4C-B338-4813E9261D26}"/>
              </a:ext>
            </a:extLst>
          </p:cNvPr>
          <p:cNvSpPr/>
          <p:nvPr/>
        </p:nvSpPr>
        <p:spPr>
          <a:xfrm>
            <a:off x="8460432" y="887235"/>
            <a:ext cx="360040" cy="432048"/>
          </a:xfrm>
          <a:prstGeom prst="ellipse">
            <a:avLst/>
          </a:prstGeom>
          <a:noFill/>
          <a:ln>
            <a:solidFill>
              <a:srgbClr val="EC13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634727AC-092E-DB47-979D-F73388DF2AF6}"/>
              </a:ext>
            </a:extLst>
          </p:cNvPr>
          <p:cNvSpPr/>
          <p:nvPr/>
        </p:nvSpPr>
        <p:spPr>
          <a:xfrm>
            <a:off x="7386364" y="2751770"/>
            <a:ext cx="1296144" cy="1224136"/>
          </a:xfrm>
          <a:prstGeom prst="ellipse">
            <a:avLst/>
          </a:prstGeom>
          <a:noFill/>
          <a:ln>
            <a:solidFill>
              <a:srgbClr val="0C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e la date 1">
            <a:extLst>
              <a:ext uri="{FF2B5EF4-FFF2-40B4-BE49-F238E27FC236}">
                <a16:creationId xmlns:a16="http://schemas.microsoft.com/office/drawing/2014/main" id="{D90F088E-D7EC-3542-94ED-65520112DC0A}"/>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1471021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E1738E4D-D964-F845-A6A8-26149762239B}"/>
              </a:ext>
            </a:extLst>
          </p:cNvPr>
          <p:cNvPicPr>
            <a:picLocks noGrp="1" noChangeAspect="1"/>
          </p:cNvPicPr>
          <p:nvPr>
            <p:ph sz="quarter" idx="14"/>
          </p:nvPr>
        </p:nvPicPr>
        <p:blipFill>
          <a:blip r:embed="rId3"/>
          <a:stretch>
            <a:fillRect/>
          </a:stretch>
        </p:blipFill>
        <p:spPr>
          <a:xfrm>
            <a:off x="395536" y="1419622"/>
            <a:ext cx="8423275" cy="2477433"/>
          </a:xfrm>
        </p:spPr>
      </p:pic>
      <p:sp>
        <p:nvSpPr>
          <p:cNvPr id="6" name="Espace réservé du numéro de diapositive 5">
            <a:extLst>
              <a:ext uri="{FF2B5EF4-FFF2-40B4-BE49-F238E27FC236}">
                <a16:creationId xmlns:a16="http://schemas.microsoft.com/office/drawing/2014/main" id="{CB314116-2E18-BB48-99A2-5112F13A19A5}"/>
              </a:ext>
            </a:extLst>
          </p:cNvPr>
          <p:cNvSpPr>
            <a:spLocks noGrp="1"/>
          </p:cNvSpPr>
          <p:nvPr>
            <p:ph type="sldNum" sz="quarter" idx="12"/>
          </p:nvPr>
        </p:nvSpPr>
        <p:spPr/>
        <p:txBody>
          <a:bodyPr/>
          <a:lstStyle/>
          <a:p>
            <a:fld id="{733122C9-A0B9-462F-8757-0847AD287B63}" type="slidenum">
              <a:rPr lang="fr-FR" sz="1400" smtClean="0"/>
              <a:pPr/>
              <a:t>9</a:t>
            </a:fld>
            <a:endParaRPr lang="fr-FR" sz="1400" dirty="0"/>
          </a:p>
        </p:txBody>
      </p:sp>
      <p:cxnSp>
        <p:nvCxnSpPr>
          <p:cNvPr id="12" name="Connecteur droit avec flèche 11">
            <a:extLst>
              <a:ext uri="{FF2B5EF4-FFF2-40B4-BE49-F238E27FC236}">
                <a16:creationId xmlns:a16="http://schemas.microsoft.com/office/drawing/2014/main" id="{21840CE4-98E1-DC42-8FFB-5790F60A2191}"/>
              </a:ext>
            </a:extLst>
          </p:cNvPr>
          <p:cNvCxnSpPr/>
          <p:nvPr/>
        </p:nvCxnSpPr>
        <p:spPr>
          <a:xfrm flipV="1">
            <a:off x="755576" y="3579862"/>
            <a:ext cx="504056" cy="64807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Espace réservé de la date 1">
            <a:extLst>
              <a:ext uri="{FF2B5EF4-FFF2-40B4-BE49-F238E27FC236}">
                <a16:creationId xmlns:a16="http://schemas.microsoft.com/office/drawing/2014/main" id="{2EACA558-098B-1B43-B57D-6B6C8A8F10EB}"/>
              </a:ext>
            </a:extLst>
          </p:cNvPr>
          <p:cNvSpPr txBox="1">
            <a:spLocks/>
          </p:cNvSpPr>
          <p:nvPr/>
        </p:nvSpPr>
        <p:spPr bwMode="gray">
          <a:xfrm>
            <a:off x="323528" y="4855508"/>
            <a:ext cx="3312368" cy="236522"/>
          </a:xfrm>
          <a:prstGeom prst="rect">
            <a:avLst/>
          </a:prstGeom>
        </p:spPr>
        <p:txBody>
          <a:bodyPr/>
          <a:lstStyle>
            <a:defPPr>
              <a:defRPr lang="fr-FR"/>
            </a:defPPr>
            <a:lvl1pPr marL="0" algn="l" defTabSz="914400" rtl="0" eaLnBrk="1" latinLnBrk="0" hangingPunct="1">
              <a:defRPr sz="7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700" cap="all" dirty="0"/>
              <a:t>Centre d’information et d’orientation de Roissy-en-Brie</a:t>
            </a:r>
          </a:p>
        </p:txBody>
      </p:sp>
    </p:spTree>
    <p:extLst>
      <p:ext uri="{BB962C8B-B14F-4D97-AF65-F5344CB8AC3E}">
        <p14:creationId xmlns:p14="http://schemas.microsoft.com/office/powerpoint/2010/main" val="1348668107"/>
      </p:ext>
    </p:extLst>
  </p:cSld>
  <p:clrMapOvr>
    <a:masterClrMapping/>
  </p:clrMapOvr>
</p:sld>
</file>

<file path=ppt/theme/theme1.xml><?xml version="1.0" encoding="utf-8"?>
<a:theme xmlns:a="http://schemas.openxmlformats.org/drawingml/2006/main" name="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1" id="{8FCDB1F8-448A-9B4E-9E75-912673BA5B96}" vid="{365F31D6-8738-E34B-8C61-30CB0CD3BBA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1569</TotalTime>
  <Words>2230</Words>
  <Application>Microsoft Macintosh PowerPoint</Application>
  <PresentationFormat>Affichage à l'écran (16:9)</PresentationFormat>
  <Paragraphs>276</Paragraphs>
  <Slides>30</Slides>
  <Notes>16</Notes>
  <HiddenSlides>1</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Arial</vt:lpstr>
      <vt:lpstr>Arial-ItalicMT</vt:lpstr>
      <vt:lpstr>Calibri</vt:lpstr>
      <vt:lpstr>Lucida Grande</vt:lpstr>
      <vt:lpstr>Wingdings</vt:lpstr>
      <vt:lpstr>OPÉRATEURS</vt:lpstr>
      <vt:lpstr>w</vt:lpstr>
      <vt:lpstr>Le schéma des études supérieures</vt:lpstr>
      <vt:lpstr>Présentation PowerPoint</vt:lpstr>
      <vt:lpstr>S’informer sur les différentes filières du supérieur</vt:lpstr>
      <vt:lpstr>Présentation PowerPoint</vt:lpstr>
      <vt:lpstr>Rechercher des formations sur Parcoursup.fr : tutoriel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Formuler des vœux sur Parcoursup </vt:lpstr>
      <vt:lpstr>Focus sur les vœux multiples </vt:lpstr>
      <vt:lpstr>Focus sur les vœux en apprentissage </vt:lpstr>
      <vt:lpstr>Présentation PowerPoint</vt:lpstr>
      <vt:lpstr>Finaliser le dossier et confirmer les vœux </vt:lpstr>
      <vt:lpstr>Focus sur le projet de formation motivé</vt:lpstr>
      <vt:lpstr>Des questionnaires d’auto évaluation</vt:lpstr>
      <vt:lpstr>Les éléments du dossier transmis aux établissements demandés</vt:lpstr>
      <vt:lpstr>Confirmer les vœux </vt:lpstr>
      <vt:lpstr>Présentation PowerPoint</vt:lpstr>
      <vt:lpstr>Présentation PowerPoint</vt:lpstr>
      <vt:lpstr>Les réponses des formations et les choix des candidats  </vt:lpstr>
      <vt:lpstr>L’inscription administrative dans la formation choisie </vt:lpstr>
      <vt:lpstr>Présentation PowerPoint</vt:lpstr>
      <vt:lpstr>Des services disponibles tout au long de la procédure</vt:lpstr>
      <vt:lpstr>Nos coordonnées</vt:lpstr>
    </vt:vector>
  </TitlesOfParts>
  <Manager>Client</Manager>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dc:title>
  <dc:subject>Client</dc:subject>
  <dc:creator>Microsoft Office User</dc:creator>
  <cp:lastModifiedBy>Utilisateur Microsoft Office</cp:lastModifiedBy>
  <cp:revision>156</cp:revision>
  <dcterms:created xsi:type="dcterms:W3CDTF">2020-10-27T08:44:50Z</dcterms:created>
  <dcterms:modified xsi:type="dcterms:W3CDTF">2022-01-20T13:04:20Z</dcterms:modified>
</cp:coreProperties>
</file>